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6" autoAdjust="0"/>
    <p:restoredTop sz="94660"/>
  </p:normalViewPr>
  <p:slideViewPr>
    <p:cSldViewPr snapToGrid="0">
      <p:cViewPr varScale="1">
        <p:scale>
          <a:sx n="93" d="100"/>
          <a:sy n="93" d="100"/>
        </p:scale>
        <p:origin x="9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8F22F0-DBFF-4BE4-A72C-23E72A523798}" type="doc">
      <dgm:prSet loTypeId="urn:microsoft.com/office/officeart/2005/8/layout/hierarchy3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3A40E054-8B32-4327-B324-D3AE7F0DFAC2}">
      <dgm:prSet phldrT="[Text]"/>
      <dgm:spPr/>
      <dgm:t>
        <a:bodyPr/>
        <a:lstStyle/>
        <a:p>
          <a:r>
            <a:rPr lang="en-US" b="1" dirty="0" smtClean="0"/>
            <a:t>Phase 1: </a:t>
          </a:r>
          <a:r>
            <a:rPr lang="en-US" dirty="0" smtClean="0"/>
            <a:t>Intel Planning/Strategy </a:t>
          </a:r>
          <a:endParaRPr lang="en-US" dirty="0"/>
        </a:p>
      </dgm:t>
    </dgm:pt>
    <dgm:pt modelId="{897515D1-9D6B-4F6E-816C-5E88F960C134}" type="parTrans" cxnId="{E650BDD4-B7B0-474B-A64E-E5D43F863A3B}">
      <dgm:prSet/>
      <dgm:spPr/>
      <dgm:t>
        <a:bodyPr/>
        <a:lstStyle/>
        <a:p>
          <a:endParaRPr lang="en-US"/>
        </a:p>
      </dgm:t>
    </dgm:pt>
    <dgm:pt modelId="{103F8FEF-62EE-4B4F-B659-BFB8625676B8}" type="sibTrans" cxnId="{E650BDD4-B7B0-474B-A64E-E5D43F863A3B}">
      <dgm:prSet/>
      <dgm:spPr/>
      <dgm:t>
        <a:bodyPr/>
        <a:lstStyle/>
        <a:p>
          <a:endParaRPr lang="en-US"/>
        </a:p>
      </dgm:t>
    </dgm:pt>
    <dgm:pt modelId="{9FE884A2-BFFA-48C3-851E-FBF9331598FD}">
      <dgm:prSet phldrT="[Text]"/>
      <dgm:spPr/>
      <dgm:t>
        <a:bodyPr/>
        <a:lstStyle/>
        <a:p>
          <a:r>
            <a:rPr lang="en-US" b="1" dirty="0" smtClean="0"/>
            <a:t>Description:</a:t>
          </a:r>
          <a:r>
            <a:rPr lang="en-US" dirty="0" smtClean="0"/>
            <a:t> Identify intelligence needs of organization, critical assets, and their vulnerabilities</a:t>
          </a:r>
          <a:endParaRPr lang="en-US" dirty="0"/>
        </a:p>
      </dgm:t>
    </dgm:pt>
    <dgm:pt modelId="{A02FD60B-0530-4EF6-8696-F0804773DFCD}" type="parTrans" cxnId="{2C59C2CA-AD64-451B-9965-1146D37F9F66}">
      <dgm:prSet/>
      <dgm:spPr/>
      <dgm:t>
        <a:bodyPr/>
        <a:lstStyle/>
        <a:p>
          <a:endParaRPr lang="en-US"/>
        </a:p>
      </dgm:t>
    </dgm:pt>
    <dgm:pt modelId="{B3AE5E6D-0FBE-4230-BA4E-95BC3CF4D079}" type="sibTrans" cxnId="{2C59C2CA-AD64-451B-9965-1146D37F9F66}">
      <dgm:prSet/>
      <dgm:spPr/>
      <dgm:t>
        <a:bodyPr/>
        <a:lstStyle/>
        <a:p>
          <a:endParaRPr lang="en-US"/>
        </a:p>
      </dgm:t>
    </dgm:pt>
    <dgm:pt modelId="{EDD14E1D-0F9E-455A-849E-10202B325F0C}">
      <dgm:prSet phldrT="[Text]"/>
      <dgm:spPr/>
      <dgm:t>
        <a:bodyPr/>
        <a:lstStyle/>
        <a:p>
          <a:r>
            <a:rPr lang="en-US" b="1" dirty="0" smtClean="0"/>
            <a:t>Phase 2: </a:t>
          </a:r>
          <a:r>
            <a:rPr lang="en-US" dirty="0" smtClean="0"/>
            <a:t>Data Collection and Aggregation</a:t>
          </a:r>
          <a:endParaRPr lang="en-US" dirty="0"/>
        </a:p>
      </dgm:t>
    </dgm:pt>
    <dgm:pt modelId="{C3360B88-AEF8-46A0-9CCD-9B17FCA73D2B}" type="parTrans" cxnId="{C1056435-3694-49AE-8E24-B4A7048C7B02}">
      <dgm:prSet/>
      <dgm:spPr/>
      <dgm:t>
        <a:bodyPr/>
        <a:lstStyle/>
        <a:p>
          <a:endParaRPr lang="en-US"/>
        </a:p>
      </dgm:t>
    </dgm:pt>
    <dgm:pt modelId="{FE965AA4-BA06-4FF7-858A-889177B6CE76}" type="sibTrans" cxnId="{C1056435-3694-49AE-8E24-B4A7048C7B02}">
      <dgm:prSet/>
      <dgm:spPr/>
      <dgm:t>
        <a:bodyPr/>
        <a:lstStyle/>
        <a:p>
          <a:endParaRPr lang="en-US"/>
        </a:p>
      </dgm:t>
    </dgm:pt>
    <dgm:pt modelId="{D0CCDC00-2F1F-41EC-AD71-D1A4F08A2A4F}">
      <dgm:prSet phldrT="[Text]"/>
      <dgm:spPr/>
      <dgm:t>
        <a:bodyPr/>
        <a:lstStyle/>
        <a:p>
          <a:r>
            <a:rPr lang="en-US" b="1" dirty="0" smtClean="0"/>
            <a:t>Description:</a:t>
          </a:r>
          <a:r>
            <a:rPr lang="en-US" dirty="0" smtClean="0"/>
            <a:t> Identify and collect relevant data for threat analytics</a:t>
          </a:r>
          <a:endParaRPr lang="en-US" dirty="0"/>
        </a:p>
      </dgm:t>
    </dgm:pt>
    <dgm:pt modelId="{2C6945EF-4591-43A6-AD7A-B19C4859A2D3}" type="parTrans" cxnId="{A8D5390C-021F-4644-84D4-B402B608BC23}">
      <dgm:prSet/>
      <dgm:spPr/>
      <dgm:t>
        <a:bodyPr/>
        <a:lstStyle/>
        <a:p>
          <a:endParaRPr lang="en-US"/>
        </a:p>
      </dgm:t>
    </dgm:pt>
    <dgm:pt modelId="{EBA7D93A-09AC-40BF-9561-70923A6ED5DB}" type="sibTrans" cxnId="{A8D5390C-021F-4644-84D4-B402B608BC23}">
      <dgm:prSet/>
      <dgm:spPr/>
      <dgm:t>
        <a:bodyPr/>
        <a:lstStyle/>
        <a:p>
          <a:endParaRPr lang="en-US"/>
        </a:p>
      </dgm:t>
    </dgm:pt>
    <dgm:pt modelId="{413457A2-144E-4273-A0DA-69C987D45995}">
      <dgm:prSet phldrT="[Text]"/>
      <dgm:spPr/>
      <dgm:t>
        <a:bodyPr/>
        <a:lstStyle/>
        <a:p>
          <a:r>
            <a:rPr lang="en-US" b="1" dirty="0" smtClean="0"/>
            <a:t>Data sources:</a:t>
          </a:r>
          <a:r>
            <a:rPr lang="en-US" dirty="0" smtClean="0"/>
            <a:t> internal network data, </a:t>
          </a:r>
          <a:r>
            <a:rPr lang="en-US" b="1" dirty="0" smtClean="0"/>
            <a:t>external threat feeds, OSINT</a:t>
          </a:r>
          <a:r>
            <a:rPr lang="en-US" dirty="0" smtClean="0"/>
            <a:t>, </a:t>
          </a:r>
          <a:r>
            <a:rPr lang="en-US" b="1" dirty="0" smtClean="0"/>
            <a:t>hacker community data,</a:t>
          </a:r>
          <a:r>
            <a:rPr lang="en-US" dirty="0" smtClean="0"/>
            <a:t> human intelligence</a:t>
          </a:r>
          <a:endParaRPr lang="en-US" dirty="0"/>
        </a:p>
      </dgm:t>
    </dgm:pt>
    <dgm:pt modelId="{2EE8B061-C6F2-4317-8929-6BDD7609EFD1}" type="parTrans" cxnId="{80813BC3-E583-487F-8E82-BDA728BB6F70}">
      <dgm:prSet/>
      <dgm:spPr/>
      <dgm:t>
        <a:bodyPr/>
        <a:lstStyle/>
        <a:p>
          <a:endParaRPr lang="en-US"/>
        </a:p>
      </dgm:t>
    </dgm:pt>
    <dgm:pt modelId="{496D8668-19CF-480D-980B-DE9681D5BC47}" type="sibTrans" cxnId="{80813BC3-E583-487F-8E82-BDA728BB6F70}">
      <dgm:prSet/>
      <dgm:spPr/>
      <dgm:t>
        <a:bodyPr/>
        <a:lstStyle/>
        <a:p>
          <a:endParaRPr lang="en-US"/>
        </a:p>
      </dgm:t>
    </dgm:pt>
    <dgm:pt modelId="{980FA4DE-E0FE-4382-B376-FBFA484DF815}">
      <dgm:prSet phldrT="[Text]"/>
      <dgm:spPr/>
      <dgm:t>
        <a:bodyPr/>
        <a:lstStyle/>
        <a:p>
          <a:r>
            <a:rPr lang="en-US" b="1" dirty="0" smtClean="0"/>
            <a:t>Phase 3: </a:t>
          </a:r>
          <a:r>
            <a:rPr lang="en-US" dirty="0" smtClean="0"/>
            <a:t>Threat Analytics</a:t>
          </a:r>
          <a:endParaRPr lang="en-US" dirty="0"/>
        </a:p>
      </dgm:t>
    </dgm:pt>
    <dgm:pt modelId="{D66799F6-D9FA-4D87-B40D-DB32D06D43FF}" type="parTrans" cxnId="{854B4E9E-A7EB-479C-B140-1DA8A8D1DB95}">
      <dgm:prSet/>
      <dgm:spPr/>
      <dgm:t>
        <a:bodyPr/>
        <a:lstStyle/>
        <a:p>
          <a:endParaRPr lang="en-US"/>
        </a:p>
      </dgm:t>
    </dgm:pt>
    <dgm:pt modelId="{DDAE1BA2-1850-4C9F-A907-AA2BC28883B0}" type="sibTrans" cxnId="{854B4E9E-A7EB-479C-B140-1DA8A8D1DB95}">
      <dgm:prSet/>
      <dgm:spPr/>
      <dgm:t>
        <a:bodyPr/>
        <a:lstStyle/>
        <a:p>
          <a:endParaRPr lang="en-US"/>
        </a:p>
      </dgm:t>
    </dgm:pt>
    <dgm:pt modelId="{A17C9B37-257E-4247-80D8-46ED7FCD8AD4}">
      <dgm:prSet phldrT="[Text]"/>
      <dgm:spPr/>
      <dgm:t>
        <a:bodyPr/>
        <a:lstStyle/>
        <a:p>
          <a:r>
            <a:rPr lang="en-US" b="1" dirty="0" smtClean="0"/>
            <a:t>Description:</a:t>
          </a:r>
          <a:r>
            <a:rPr lang="en-US" dirty="0" smtClean="0"/>
            <a:t> Analyze collected data to develop relevant, timely, and actionable intelligence</a:t>
          </a:r>
          <a:endParaRPr lang="en-US" dirty="0"/>
        </a:p>
      </dgm:t>
    </dgm:pt>
    <dgm:pt modelId="{9BE23A85-4826-465A-B836-C0B86C5B268B}" type="parTrans" cxnId="{CF311527-B745-4956-BE58-04BE3BB0C992}">
      <dgm:prSet/>
      <dgm:spPr/>
      <dgm:t>
        <a:bodyPr/>
        <a:lstStyle/>
        <a:p>
          <a:endParaRPr lang="en-US"/>
        </a:p>
      </dgm:t>
    </dgm:pt>
    <dgm:pt modelId="{605F94D3-DE9C-41BF-8F5F-311A3163A756}" type="sibTrans" cxnId="{CF311527-B745-4956-BE58-04BE3BB0C992}">
      <dgm:prSet/>
      <dgm:spPr/>
      <dgm:t>
        <a:bodyPr/>
        <a:lstStyle/>
        <a:p>
          <a:endParaRPr lang="en-US"/>
        </a:p>
      </dgm:t>
    </dgm:pt>
    <dgm:pt modelId="{BA97E36A-7395-4EB8-9B7D-0FB47672535E}">
      <dgm:prSet phldrT="[Text]"/>
      <dgm:spPr/>
      <dgm:t>
        <a:bodyPr/>
        <a:lstStyle/>
        <a:p>
          <a:r>
            <a:rPr lang="en-US" b="1" dirty="0" smtClean="0"/>
            <a:t>Approaches:</a:t>
          </a:r>
          <a:r>
            <a:rPr lang="en-US" dirty="0" smtClean="0"/>
            <a:t> </a:t>
          </a:r>
          <a:r>
            <a:rPr lang="en-US" b="1" dirty="0" smtClean="0"/>
            <a:t>malware analysis,</a:t>
          </a:r>
          <a:r>
            <a:rPr lang="en-US" dirty="0" smtClean="0"/>
            <a:t> </a:t>
          </a:r>
          <a:r>
            <a:rPr lang="en-US" b="1" dirty="0" smtClean="0"/>
            <a:t>visualizations, machine learning</a:t>
          </a:r>
          <a:endParaRPr lang="en-US" b="1" dirty="0"/>
        </a:p>
      </dgm:t>
    </dgm:pt>
    <dgm:pt modelId="{1A12FF54-5A59-4A34-9ABB-45C096DD015E}" type="parTrans" cxnId="{A8D7CCF4-089D-40D5-AB55-E77E21DB6672}">
      <dgm:prSet/>
      <dgm:spPr/>
      <dgm:t>
        <a:bodyPr/>
        <a:lstStyle/>
        <a:p>
          <a:endParaRPr lang="en-US"/>
        </a:p>
      </dgm:t>
    </dgm:pt>
    <dgm:pt modelId="{69A5433D-6B5E-40FA-9EFB-23C2DC233AC6}" type="sibTrans" cxnId="{A8D7CCF4-089D-40D5-AB55-E77E21DB6672}">
      <dgm:prSet/>
      <dgm:spPr/>
      <dgm:t>
        <a:bodyPr/>
        <a:lstStyle/>
        <a:p>
          <a:endParaRPr lang="en-US"/>
        </a:p>
      </dgm:t>
    </dgm:pt>
    <dgm:pt modelId="{C9309AD7-CE58-4AD6-B42D-5FEC8C0BD137}">
      <dgm:prSet phldrT="[Text]"/>
      <dgm:spPr/>
      <dgm:t>
        <a:bodyPr/>
        <a:lstStyle/>
        <a:p>
          <a:r>
            <a:rPr lang="en-US" b="1" dirty="0" smtClean="0"/>
            <a:t>Phase 4: </a:t>
          </a:r>
          <a:r>
            <a:rPr lang="en-US" dirty="0" smtClean="0"/>
            <a:t>Intel Usage and Dissemination </a:t>
          </a:r>
          <a:endParaRPr lang="en-US" dirty="0"/>
        </a:p>
      </dgm:t>
    </dgm:pt>
    <dgm:pt modelId="{39D056B9-7864-4E9F-BF42-CC7DD1F3B4A5}" type="parTrans" cxnId="{1843D88E-0FD1-48C1-B86D-4A5F5138BF7E}">
      <dgm:prSet/>
      <dgm:spPr/>
      <dgm:t>
        <a:bodyPr/>
        <a:lstStyle/>
        <a:p>
          <a:endParaRPr lang="en-US"/>
        </a:p>
      </dgm:t>
    </dgm:pt>
    <dgm:pt modelId="{0D4F4BF7-0F69-4181-A903-F9CE24411DBF}" type="sibTrans" cxnId="{1843D88E-0FD1-48C1-B86D-4A5F5138BF7E}">
      <dgm:prSet/>
      <dgm:spPr/>
      <dgm:t>
        <a:bodyPr/>
        <a:lstStyle/>
        <a:p>
          <a:endParaRPr lang="en-US"/>
        </a:p>
      </dgm:t>
    </dgm:pt>
    <dgm:pt modelId="{0D43DA75-0500-4C59-8B89-DBB518D3B461}">
      <dgm:prSet phldrT="[Text]"/>
      <dgm:spPr/>
      <dgm:t>
        <a:bodyPr/>
        <a:lstStyle/>
        <a:p>
          <a:r>
            <a:rPr lang="en-US" b="1" dirty="0" smtClean="0"/>
            <a:t>Approaches: </a:t>
          </a:r>
          <a:r>
            <a:rPr lang="en-US" b="0" dirty="0" smtClean="0"/>
            <a:t>manual and automated threat responses, </a:t>
          </a:r>
          <a:r>
            <a:rPr lang="en-US" b="1" dirty="0" smtClean="0"/>
            <a:t>intelligence communication &amp; report</a:t>
          </a:r>
          <a:endParaRPr lang="en-US" b="1" dirty="0"/>
        </a:p>
      </dgm:t>
    </dgm:pt>
    <dgm:pt modelId="{A901043C-4DC6-4098-A0FD-5B34739918B0}" type="parTrans" cxnId="{686B32A0-58C1-4C72-B7B8-DB3C6CD7ADF2}">
      <dgm:prSet/>
      <dgm:spPr/>
      <dgm:t>
        <a:bodyPr/>
        <a:lstStyle/>
        <a:p>
          <a:endParaRPr lang="en-US"/>
        </a:p>
      </dgm:t>
    </dgm:pt>
    <dgm:pt modelId="{A8679A1D-58E6-4D10-817E-672E2A19EC73}" type="sibTrans" cxnId="{686B32A0-58C1-4C72-B7B8-DB3C6CD7ADF2}">
      <dgm:prSet/>
      <dgm:spPr/>
      <dgm:t>
        <a:bodyPr/>
        <a:lstStyle/>
        <a:p>
          <a:endParaRPr lang="en-US"/>
        </a:p>
      </dgm:t>
    </dgm:pt>
    <dgm:pt modelId="{1687B804-8948-4D63-B8FF-3CB5CDFDFAA6}">
      <dgm:prSet phldrT="[Text]"/>
      <dgm:spPr/>
      <dgm:t>
        <a:bodyPr/>
        <a:lstStyle/>
        <a:p>
          <a:r>
            <a:rPr lang="en-US" b="1" dirty="0" smtClean="0"/>
            <a:t>Description:</a:t>
          </a:r>
          <a:r>
            <a:rPr lang="en-US" dirty="0" smtClean="0"/>
            <a:t> Mitigate threats and disseminate intelligence</a:t>
          </a:r>
          <a:endParaRPr lang="en-US" dirty="0"/>
        </a:p>
      </dgm:t>
    </dgm:pt>
    <dgm:pt modelId="{0CC40215-5849-49EF-B578-FD83438C1791}" type="parTrans" cxnId="{37845996-2E1D-4A32-9045-8EADC9AFE11F}">
      <dgm:prSet/>
      <dgm:spPr/>
      <dgm:t>
        <a:bodyPr/>
        <a:lstStyle/>
        <a:p>
          <a:endParaRPr lang="en-US"/>
        </a:p>
      </dgm:t>
    </dgm:pt>
    <dgm:pt modelId="{5DC2DA05-5060-42A2-91D0-809DB0D3A9EE}" type="sibTrans" cxnId="{37845996-2E1D-4A32-9045-8EADC9AFE11F}">
      <dgm:prSet/>
      <dgm:spPr/>
      <dgm:t>
        <a:bodyPr/>
        <a:lstStyle/>
        <a:p>
          <a:endParaRPr lang="en-US"/>
        </a:p>
      </dgm:t>
    </dgm:pt>
    <dgm:pt modelId="{F6066FD1-BA0F-46AE-A575-66BF2EE3A366}">
      <dgm:prSet phldrT="[Text]"/>
      <dgm:spPr/>
      <dgm:t>
        <a:bodyPr/>
        <a:lstStyle/>
        <a:p>
          <a:r>
            <a:rPr lang="en-US" b="1" dirty="0" smtClean="0"/>
            <a:t>Approaches:</a:t>
          </a:r>
          <a:r>
            <a:rPr lang="en-US" dirty="0" smtClean="0"/>
            <a:t> threat trending, vulnerability assessments, asset discovery, diamond modelling</a:t>
          </a:r>
          <a:endParaRPr lang="en-US" dirty="0"/>
        </a:p>
      </dgm:t>
    </dgm:pt>
    <dgm:pt modelId="{7D1CB419-9FC7-4D92-B6B3-D01667EE00B9}" type="parTrans" cxnId="{DF311C20-BA0B-43DE-AA6A-96A184D11094}">
      <dgm:prSet/>
      <dgm:spPr/>
      <dgm:t>
        <a:bodyPr/>
        <a:lstStyle/>
        <a:p>
          <a:endParaRPr lang="en-US"/>
        </a:p>
      </dgm:t>
    </dgm:pt>
    <dgm:pt modelId="{2451E21D-3C86-4993-B9F3-22DE814EDFD4}" type="sibTrans" cxnId="{DF311C20-BA0B-43DE-AA6A-96A184D11094}">
      <dgm:prSet/>
      <dgm:spPr/>
      <dgm:t>
        <a:bodyPr/>
        <a:lstStyle/>
        <a:p>
          <a:endParaRPr lang="en-US"/>
        </a:p>
      </dgm:t>
    </dgm:pt>
    <dgm:pt modelId="{301A307A-8D61-46F4-84B7-FE771809E101}" type="pres">
      <dgm:prSet presAssocID="{998F22F0-DBFF-4BE4-A72C-23E72A523798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40E4825-9987-4DA2-8C4B-D92936E9CA9A}" type="pres">
      <dgm:prSet presAssocID="{3A40E054-8B32-4327-B324-D3AE7F0DFAC2}" presName="root" presStyleCnt="0"/>
      <dgm:spPr/>
    </dgm:pt>
    <dgm:pt modelId="{D4932849-CDE6-4D5E-8418-88BF9BB8B069}" type="pres">
      <dgm:prSet presAssocID="{3A40E054-8B32-4327-B324-D3AE7F0DFAC2}" presName="rootComposite" presStyleCnt="0"/>
      <dgm:spPr/>
    </dgm:pt>
    <dgm:pt modelId="{51F090B9-7F69-4A73-9032-3AABE4DE0EE5}" type="pres">
      <dgm:prSet presAssocID="{3A40E054-8B32-4327-B324-D3AE7F0DFAC2}" presName="rootText" presStyleLbl="node1" presStyleIdx="0" presStyleCnt="4"/>
      <dgm:spPr/>
      <dgm:t>
        <a:bodyPr/>
        <a:lstStyle/>
        <a:p>
          <a:endParaRPr lang="en-US"/>
        </a:p>
      </dgm:t>
    </dgm:pt>
    <dgm:pt modelId="{B3BE59AD-86A5-4936-A99A-A2C44628EA41}" type="pres">
      <dgm:prSet presAssocID="{3A40E054-8B32-4327-B324-D3AE7F0DFAC2}" presName="rootConnector" presStyleLbl="node1" presStyleIdx="0" presStyleCnt="4"/>
      <dgm:spPr/>
      <dgm:t>
        <a:bodyPr/>
        <a:lstStyle/>
        <a:p>
          <a:endParaRPr lang="en-US"/>
        </a:p>
      </dgm:t>
    </dgm:pt>
    <dgm:pt modelId="{B46A91FD-1A3E-4816-BB8F-7207BEF116A8}" type="pres">
      <dgm:prSet presAssocID="{3A40E054-8B32-4327-B324-D3AE7F0DFAC2}" presName="childShape" presStyleCnt="0"/>
      <dgm:spPr/>
    </dgm:pt>
    <dgm:pt modelId="{227FD099-A9C9-4810-9ADC-45EAEB6880BE}" type="pres">
      <dgm:prSet presAssocID="{A02FD60B-0530-4EF6-8696-F0804773DFCD}" presName="Name13" presStyleLbl="parChTrans1D2" presStyleIdx="0" presStyleCnt="8"/>
      <dgm:spPr/>
      <dgm:t>
        <a:bodyPr/>
        <a:lstStyle/>
        <a:p>
          <a:endParaRPr lang="en-US"/>
        </a:p>
      </dgm:t>
    </dgm:pt>
    <dgm:pt modelId="{57F902EC-8EE7-4A9C-BE46-D614E4977E5F}" type="pres">
      <dgm:prSet presAssocID="{9FE884A2-BFFA-48C3-851E-FBF9331598FD}" presName="childText" presStyleLbl="bgAcc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D2CE49-732A-4DA6-83D5-A10C10B8F5F5}" type="pres">
      <dgm:prSet presAssocID="{7D1CB419-9FC7-4D92-B6B3-D01667EE00B9}" presName="Name13" presStyleLbl="parChTrans1D2" presStyleIdx="1" presStyleCnt="8"/>
      <dgm:spPr/>
      <dgm:t>
        <a:bodyPr/>
        <a:lstStyle/>
        <a:p>
          <a:endParaRPr lang="en-US"/>
        </a:p>
      </dgm:t>
    </dgm:pt>
    <dgm:pt modelId="{9D870805-6E6F-403F-9194-D97F462CC35A}" type="pres">
      <dgm:prSet presAssocID="{F6066FD1-BA0F-46AE-A575-66BF2EE3A366}" presName="childText" presStyleLbl="bgAcc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71571E-100C-4058-9C48-ACFEC2C9B0D0}" type="pres">
      <dgm:prSet presAssocID="{EDD14E1D-0F9E-455A-849E-10202B325F0C}" presName="root" presStyleCnt="0"/>
      <dgm:spPr/>
    </dgm:pt>
    <dgm:pt modelId="{6D2E0A6B-37FD-403D-B635-EC24D8E97421}" type="pres">
      <dgm:prSet presAssocID="{EDD14E1D-0F9E-455A-849E-10202B325F0C}" presName="rootComposite" presStyleCnt="0"/>
      <dgm:spPr/>
    </dgm:pt>
    <dgm:pt modelId="{4D8C95D0-B609-47AB-B939-D5F1B65E2BE3}" type="pres">
      <dgm:prSet presAssocID="{EDD14E1D-0F9E-455A-849E-10202B325F0C}" presName="rootText" presStyleLbl="node1" presStyleIdx="1" presStyleCnt="4"/>
      <dgm:spPr/>
      <dgm:t>
        <a:bodyPr/>
        <a:lstStyle/>
        <a:p>
          <a:endParaRPr lang="en-US"/>
        </a:p>
      </dgm:t>
    </dgm:pt>
    <dgm:pt modelId="{B77CFA7A-634B-4A24-9D6B-C7482A6EB04C}" type="pres">
      <dgm:prSet presAssocID="{EDD14E1D-0F9E-455A-849E-10202B325F0C}" presName="rootConnector" presStyleLbl="node1" presStyleIdx="1" presStyleCnt="4"/>
      <dgm:spPr/>
      <dgm:t>
        <a:bodyPr/>
        <a:lstStyle/>
        <a:p>
          <a:endParaRPr lang="en-US"/>
        </a:p>
      </dgm:t>
    </dgm:pt>
    <dgm:pt modelId="{AAEEC9B5-2984-4AF3-AC04-F801781353C7}" type="pres">
      <dgm:prSet presAssocID="{EDD14E1D-0F9E-455A-849E-10202B325F0C}" presName="childShape" presStyleCnt="0"/>
      <dgm:spPr/>
    </dgm:pt>
    <dgm:pt modelId="{33556760-3AD5-4333-936D-254C89F17704}" type="pres">
      <dgm:prSet presAssocID="{2C6945EF-4591-43A6-AD7A-B19C4859A2D3}" presName="Name13" presStyleLbl="parChTrans1D2" presStyleIdx="2" presStyleCnt="8"/>
      <dgm:spPr/>
      <dgm:t>
        <a:bodyPr/>
        <a:lstStyle/>
        <a:p>
          <a:endParaRPr lang="en-US"/>
        </a:p>
      </dgm:t>
    </dgm:pt>
    <dgm:pt modelId="{4F4CA90F-04FB-4276-B6AA-A325A39BB487}" type="pres">
      <dgm:prSet presAssocID="{D0CCDC00-2F1F-41EC-AD71-D1A4F08A2A4F}" presName="childText" presStyleLbl="bgAcc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AA9908-221A-4C15-8E88-687F591E059B}" type="pres">
      <dgm:prSet presAssocID="{2EE8B061-C6F2-4317-8929-6BDD7609EFD1}" presName="Name13" presStyleLbl="parChTrans1D2" presStyleIdx="3" presStyleCnt="8"/>
      <dgm:spPr/>
      <dgm:t>
        <a:bodyPr/>
        <a:lstStyle/>
        <a:p>
          <a:endParaRPr lang="en-US"/>
        </a:p>
      </dgm:t>
    </dgm:pt>
    <dgm:pt modelId="{2BF2E7FA-1E9C-4BF3-A17F-12D8EE4E78CF}" type="pres">
      <dgm:prSet presAssocID="{413457A2-144E-4273-A0DA-69C987D45995}" presName="childText" presStyleLbl="bgAcc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B0CF9F-2FA8-4843-8301-63A029763A56}" type="pres">
      <dgm:prSet presAssocID="{980FA4DE-E0FE-4382-B376-FBFA484DF815}" presName="root" presStyleCnt="0"/>
      <dgm:spPr/>
    </dgm:pt>
    <dgm:pt modelId="{C546C38A-34A9-4324-9412-78B0370BAF16}" type="pres">
      <dgm:prSet presAssocID="{980FA4DE-E0FE-4382-B376-FBFA484DF815}" presName="rootComposite" presStyleCnt="0"/>
      <dgm:spPr/>
    </dgm:pt>
    <dgm:pt modelId="{013403CA-E0CA-4D7B-B852-C4441295D0A4}" type="pres">
      <dgm:prSet presAssocID="{980FA4DE-E0FE-4382-B376-FBFA484DF815}" presName="rootText" presStyleLbl="node1" presStyleIdx="2" presStyleCnt="4"/>
      <dgm:spPr/>
      <dgm:t>
        <a:bodyPr/>
        <a:lstStyle/>
        <a:p>
          <a:endParaRPr lang="en-US"/>
        </a:p>
      </dgm:t>
    </dgm:pt>
    <dgm:pt modelId="{E6881602-A4A8-4228-AD65-A4743808E2EE}" type="pres">
      <dgm:prSet presAssocID="{980FA4DE-E0FE-4382-B376-FBFA484DF815}" presName="rootConnector" presStyleLbl="node1" presStyleIdx="2" presStyleCnt="4"/>
      <dgm:spPr/>
      <dgm:t>
        <a:bodyPr/>
        <a:lstStyle/>
        <a:p>
          <a:endParaRPr lang="en-US"/>
        </a:p>
      </dgm:t>
    </dgm:pt>
    <dgm:pt modelId="{EC8D0D39-B16F-41E5-934D-11DF7252432B}" type="pres">
      <dgm:prSet presAssocID="{980FA4DE-E0FE-4382-B376-FBFA484DF815}" presName="childShape" presStyleCnt="0"/>
      <dgm:spPr/>
    </dgm:pt>
    <dgm:pt modelId="{96D1AE0D-3127-4C11-A30A-79293E3C38AF}" type="pres">
      <dgm:prSet presAssocID="{9BE23A85-4826-465A-B836-C0B86C5B268B}" presName="Name13" presStyleLbl="parChTrans1D2" presStyleIdx="4" presStyleCnt="8"/>
      <dgm:spPr/>
      <dgm:t>
        <a:bodyPr/>
        <a:lstStyle/>
        <a:p>
          <a:endParaRPr lang="en-US"/>
        </a:p>
      </dgm:t>
    </dgm:pt>
    <dgm:pt modelId="{D71D765F-75CA-4ADC-82EE-F623B437719B}" type="pres">
      <dgm:prSet presAssocID="{A17C9B37-257E-4247-80D8-46ED7FCD8AD4}" presName="childText" presStyleLbl="bgAcc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08E9DB-8C57-45A3-B5A1-92E5C3CFA427}" type="pres">
      <dgm:prSet presAssocID="{1A12FF54-5A59-4A34-9ABB-45C096DD015E}" presName="Name13" presStyleLbl="parChTrans1D2" presStyleIdx="5" presStyleCnt="8"/>
      <dgm:spPr/>
      <dgm:t>
        <a:bodyPr/>
        <a:lstStyle/>
        <a:p>
          <a:endParaRPr lang="en-US"/>
        </a:p>
      </dgm:t>
    </dgm:pt>
    <dgm:pt modelId="{17D8615A-CA71-4E4E-B183-036627BCD955}" type="pres">
      <dgm:prSet presAssocID="{BA97E36A-7395-4EB8-9B7D-0FB47672535E}" presName="childText" presStyleLbl="bgAcc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7327DB-798B-447F-B683-70F6D01CCCD3}" type="pres">
      <dgm:prSet presAssocID="{C9309AD7-CE58-4AD6-B42D-5FEC8C0BD137}" presName="root" presStyleCnt="0"/>
      <dgm:spPr/>
    </dgm:pt>
    <dgm:pt modelId="{D6D1F2D1-33C4-480B-9AA8-A84EE873AC4C}" type="pres">
      <dgm:prSet presAssocID="{C9309AD7-CE58-4AD6-B42D-5FEC8C0BD137}" presName="rootComposite" presStyleCnt="0"/>
      <dgm:spPr/>
    </dgm:pt>
    <dgm:pt modelId="{E0C343E3-0A3D-4A94-AB91-D1C1D2F83846}" type="pres">
      <dgm:prSet presAssocID="{C9309AD7-CE58-4AD6-B42D-5FEC8C0BD137}" presName="rootText" presStyleLbl="node1" presStyleIdx="3" presStyleCnt="4"/>
      <dgm:spPr/>
      <dgm:t>
        <a:bodyPr/>
        <a:lstStyle/>
        <a:p>
          <a:endParaRPr lang="en-US"/>
        </a:p>
      </dgm:t>
    </dgm:pt>
    <dgm:pt modelId="{F3B81A53-B4DE-4076-898F-ACC0A554AD12}" type="pres">
      <dgm:prSet presAssocID="{C9309AD7-CE58-4AD6-B42D-5FEC8C0BD137}" presName="rootConnector" presStyleLbl="node1" presStyleIdx="3" presStyleCnt="4"/>
      <dgm:spPr/>
      <dgm:t>
        <a:bodyPr/>
        <a:lstStyle/>
        <a:p>
          <a:endParaRPr lang="en-US"/>
        </a:p>
      </dgm:t>
    </dgm:pt>
    <dgm:pt modelId="{2AAB219D-F39F-429E-97F5-2813CB75D21B}" type="pres">
      <dgm:prSet presAssocID="{C9309AD7-CE58-4AD6-B42D-5FEC8C0BD137}" presName="childShape" presStyleCnt="0"/>
      <dgm:spPr/>
    </dgm:pt>
    <dgm:pt modelId="{72212B7C-E52D-40CE-BDA8-4A75F18A6CE5}" type="pres">
      <dgm:prSet presAssocID="{0CC40215-5849-49EF-B578-FD83438C1791}" presName="Name13" presStyleLbl="parChTrans1D2" presStyleIdx="6" presStyleCnt="8"/>
      <dgm:spPr/>
      <dgm:t>
        <a:bodyPr/>
        <a:lstStyle/>
        <a:p>
          <a:endParaRPr lang="en-US"/>
        </a:p>
      </dgm:t>
    </dgm:pt>
    <dgm:pt modelId="{D8F13889-933F-47B0-9A07-EB406D6EE57B}" type="pres">
      <dgm:prSet presAssocID="{1687B804-8948-4D63-B8FF-3CB5CDFDFAA6}" presName="childText" presStyleLbl="bgAcc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D7BAA5-A739-4434-AD15-D544874D713D}" type="pres">
      <dgm:prSet presAssocID="{A901043C-4DC6-4098-A0FD-5B34739918B0}" presName="Name13" presStyleLbl="parChTrans1D2" presStyleIdx="7" presStyleCnt="8"/>
      <dgm:spPr/>
      <dgm:t>
        <a:bodyPr/>
        <a:lstStyle/>
        <a:p>
          <a:endParaRPr lang="en-US"/>
        </a:p>
      </dgm:t>
    </dgm:pt>
    <dgm:pt modelId="{7E8D9246-D0D8-4884-97ED-7EAB79D085B2}" type="pres">
      <dgm:prSet presAssocID="{0D43DA75-0500-4C59-8B89-DBB518D3B461}" presName="childText" presStyleLbl="bgAcc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8D5390C-021F-4644-84D4-B402B608BC23}" srcId="{EDD14E1D-0F9E-455A-849E-10202B325F0C}" destId="{D0CCDC00-2F1F-41EC-AD71-D1A4F08A2A4F}" srcOrd="0" destOrd="0" parTransId="{2C6945EF-4591-43A6-AD7A-B19C4859A2D3}" sibTransId="{EBA7D93A-09AC-40BF-9561-70923A6ED5DB}"/>
    <dgm:cxn modelId="{F8DDEDB4-77AC-447A-8FD1-9C1F6908E31F}" type="presOf" srcId="{980FA4DE-E0FE-4382-B376-FBFA484DF815}" destId="{013403CA-E0CA-4D7B-B852-C4441295D0A4}" srcOrd="0" destOrd="0" presId="urn:microsoft.com/office/officeart/2005/8/layout/hierarchy3"/>
    <dgm:cxn modelId="{37845996-2E1D-4A32-9045-8EADC9AFE11F}" srcId="{C9309AD7-CE58-4AD6-B42D-5FEC8C0BD137}" destId="{1687B804-8948-4D63-B8FF-3CB5CDFDFAA6}" srcOrd="0" destOrd="0" parTransId="{0CC40215-5849-49EF-B578-FD83438C1791}" sibTransId="{5DC2DA05-5060-42A2-91D0-809DB0D3A9EE}"/>
    <dgm:cxn modelId="{666B49A5-A5C9-4866-9B47-EF2E3AC44E7A}" type="presOf" srcId="{EDD14E1D-0F9E-455A-849E-10202B325F0C}" destId="{B77CFA7A-634B-4A24-9D6B-C7482A6EB04C}" srcOrd="1" destOrd="0" presId="urn:microsoft.com/office/officeart/2005/8/layout/hierarchy3"/>
    <dgm:cxn modelId="{E8DF71D8-F105-476E-898C-E4739D18B38A}" type="presOf" srcId="{A02FD60B-0530-4EF6-8696-F0804773DFCD}" destId="{227FD099-A9C9-4810-9ADC-45EAEB6880BE}" srcOrd="0" destOrd="0" presId="urn:microsoft.com/office/officeart/2005/8/layout/hierarchy3"/>
    <dgm:cxn modelId="{86BEC7AB-9709-42CC-888C-7CF15548C028}" type="presOf" srcId="{1A12FF54-5A59-4A34-9ABB-45C096DD015E}" destId="{4808E9DB-8C57-45A3-B5A1-92E5C3CFA427}" srcOrd="0" destOrd="0" presId="urn:microsoft.com/office/officeart/2005/8/layout/hierarchy3"/>
    <dgm:cxn modelId="{854B4E9E-A7EB-479C-B140-1DA8A8D1DB95}" srcId="{998F22F0-DBFF-4BE4-A72C-23E72A523798}" destId="{980FA4DE-E0FE-4382-B376-FBFA484DF815}" srcOrd="2" destOrd="0" parTransId="{D66799F6-D9FA-4D87-B40D-DB32D06D43FF}" sibTransId="{DDAE1BA2-1850-4C9F-A907-AA2BC28883B0}"/>
    <dgm:cxn modelId="{7B165903-E831-4EE1-BC1C-5606BD074147}" type="presOf" srcId="{EDD14E1D-0F9E-455A-849E-10202B325F0C}" destId="{4D8C95D0-B609-47AB-B939-D5F1B65E2BE3}" srcOrd="0" destOrd="0" presId="urn:microsoft.com/office/officeart/2005/8/layout/hierarchy3"/>
    <dgm:cxn modelId="{80CD092F-0E6A-4282-8711-7FB101A6FFDA}" type="presOf" srcId="{0CC40215-5849-49EF-B578-FD83438C1791}" destId="{72212B7C-E52D-40CE-BDA8-4A75F18A6CE5}" srcOrd="0" destOrd="0" presId="urn:microsoft.com/office/officeart/2005/8/layout/hierarchy3"/>
    <dgm:cxn modelId="{E0F2E32F-5B9B-4C99-8393-353C31E6D87D}" type="presOf" srcId="{9FE884A2-BFFA-48C3-851E-FBF9331598FD}" destId="{57F902EC-8EE7-4A9C-BE46-D614E4977E5F}" srcOrd="0" destOrd="0" presId="urn:microsoft.com/office/officeart/2005/8/layout/hierarchy3"/>
    <dgm:cxn modelId="{0C3986D9-1D60-4695-BF58-ACA17089EAD1}" type="presOf" srcId="{998F22F0-DBFF-4BE4-A72C-23E72A523798}" destId="{301A307A-8D61-46F4-84B7-FE771809E101}" srcOrd="0" destOrd="0" presId="urn:microsoft.com/office/officeart/2005/8/layout/hierarchy3"/>
    <dgm:cxn modelId="{80813BC3-E583-487F-8E82-BDA728BB6F70}" srcId="{EDD14E1D-0F9E-455A-849E-10202B325F0C}" destId="{413457A2-144E-4273-A0DA-69C987D45995}" srcOrd="1" destOrd="0" parTransId="{2EE8B061-C6F2-4317-8929-6BDD7609EFD1}" sibTransId="{496D8668-19CF-480D-980B-DE9681D5BC47}"/>
    <dgm:cxn modelId="{05AFE5FB-C83B-4193-BD83-58DDB572BC08}" type="presOf" srcId="{F6066FD1-BA0F-46AE-A575-66BF2EE3A366}" destId="{9D870805-6E6F-403F-9194-D97F462CC35A}" srcOrd="0" destOrd="0" presId="urn:microsoft.com/office/officeart/2005/8/layout/hierarchy3"/>
    <dgm:cxn modelId="{2C59C2CA-AD64-451B-9965-1146D37F9F66}" srcId="{3A40E054-8B32-4327-B324-D3AE7F0DFAC2}" destId="{9FE884A2-BFFA-48C3-851E-FBF9331598FD}" srcOrd="0" destOrd="0" parTransId="{A02FD60B-0530-4EF6-8696-F0804773DFCD}" sibTransId="{B3AE5E6D-0FBE-4230-BA4E-95BC3CF4D079}"/>
    <dgm:cxn modelId="{2F409105-3001-4881-84E9-440EA9C470BD}" type="presOf" srcId="{980FA4DE-E0FE-4382-B376-FBFA484DF815}" destId="{E6881602-A4A8-4228-AD65-A4743808E2EE}" srcOrd="1" destOrd="0" presId="urn:microsoft.com/office/officeart/2005/8/layout/hierarchy3"/>
    <dgm:cxn modelId="{127F8A0C-5223-42D7-8EDB-9302AA72BF90}" type="presOf" srcId="{3A40E054-8B32-4327-B324-D3AE7F0DFAC2}" destId="{51F090B9-7F69-4A73-9032-3AABE4DE0EE5}" srcOrd="0" destOrd="0" presId="urn:microsoft.com/office/officeart/2005/8/layout/hierarchy3"/>
    <dgm:cxn modelId="{DDF61551-1702-42A4-82C9-9423C2DAB09C}" type="presOf" srcId="{2EE8B061-C6F2-4317-8929-6BDD7609EFD1}" destId="{2DAA9908-221A-4C15-8E88-687F591E059B}" srcOrd="0" destOrd="0" presId="urn:microsoft.com/office/officeart/2005/8/layout/hierarchy3"/>
    <dgm:cxn modelId="{2E902007-4C01-449C-8015-54CF22276626}" type="presOf" srcId="{9BE23A85-4826-465A-B836-C0B86C5B268B}" destId="{96D1AE0D-3127-4C11-A30A-79293E3C38AF}" srcOrd="0" destOrd="0" presId="urn:microsoft.com/office/officeart/2005/8/layout/hierarchy3"/>
    <dgm:cxn modelId="{C1056435-3694-49AE-8E24-B4A7048C7B02}" srcId="{998F22F0-DBFF-4BE4-A72C-23E72A523798}" destId="{EDD14E1D-0F9E-455A-849E-10202B325F0C}" srcOrd="1" destOrd="0" parTransId="{C3360B88-AEF8-46A0-9CCD-9B17FCA73D2B}" sibTransId="{FE965AA4-BA06-4FF7-858A-889177B6CE76}"/>
    <dgm:cxn modelId="{995DF51C-9E5D-4432-A105-FC9444C7A627}" type="presOf" srcId="{BA97E36A-7395-4EB8-9B7D-0FB47672535E}" destId="{17D8615A-CA71-4E4E-B183-036627BCD955}" srcOrd="0" destOrd="0" presId="urn:microsoft.com/office/officeart/2005/8/layout/hierarchy3"/>
    <dgm:cxn modelId="{CF311527-B745-4956-BE58-04BE3BB0C992}" srcId="{980FA4DE-E0FE-4382-B376-FBFA484DF815}" destId="{A17C9B37-257E-4247-80D8-46ED7FCD8AD4}" srcOrd="0" destOrd="0" parTransId="{9BE23A85-4826-465A-B836-C0B86C5B268B}" sibTransId="{605F94D3-DE9C-41BF-8F5F-311A3163A756}"/>
    <dgm:cxn modelId="{1843D88E-0FD1-48C1-B86D-4A5F5138BF7E}" srcId="{998F22F0-DBFF-4BE4-A72C-23E72A523798}" destId="{C9309AD7-CE58-4AD6-B42D-5FEC8C0BD137}" srcOrd="3" destOrd="0" parTransId="{39D056B9-7864-4E9F-BF42-CC7DD1F3B4A5}" sibTransId="{0D4F4BF7-0F69-4181-A903-F9CE24411DBF}"/>
    <dgm:cxn modelId="{C42777F6-985C-41A8-B1C7-98E0D81086FA}" type="presOf" srcId="{C9309AD7-CE58-4AD6-B42D-5FEC8C0BD137}" destId="{F3B81A53-B4DE-4076-898F-ACC0A554AD12}" srcOrd="1" destOrd="0" presId="urn:microsoft.com/office/officeart/2005/8/layout/hierarchy3"/>
    <dgm:cxn modelId="{45A9602F-4E11-42CA-AC70-D32627B3A966}" type="presOf" srcId="{A17C9B37-257E-4247-80D8-46ED7FCD8AD4}" destId="{D71D765F-75CA-4ADC-82EE-F623B437719B}" srcOrd="0" destOrd="0" presId="urn:microsoft.com/office/officeart/2005/8/layout/hierarchy3"/>
    <dgm:cxn modelId="{E650BDD4-B7B0-474B-A64E-E5D43F863A3B}" srcId="{998F22F0-DBFF-4BE4-A72C-23E72A523798}" destId="{3A40E054-8B32-4327-B324-D3AE7F0DFAC2}" srcOrd="0" destOrd="0" parTransId="{897515D1-9D6B-4F6E-816C-5E88F960C134}" sibTransId="{103F8FEF-62EE-4B4F-B659-BFB8625676B8}"/>
    <dgm:cxn modelId="{9E4EE991-8D8F-45C1-9AA2-30D31C5369E1}" type="presOf" srcId="{413457A2-144E-4273-A0DA-69C987D45995}" destId="{2BF2E7FA-1E9C-4BF3-A17F-12D8EE4E78CF}" srcOrd="0" destOrd="0" presId="urn:microsoft.com/office/officeart/2005/8/layout/hierarchy3"/>
    <dgm:cxn modelId="{7339BFBC-E68F-4C14-B5EA-E42FAD994C15}" type="presOf" srcId="{7D1CB419-9FC7-4D92-B6B3-D01667EE00B9}" destId="{E2D2CE49-732A-4DA6-83D5-A10C10B8F5F5}" srcOrd="0" destOrd="0" presId="urn:microsoft.com/office/officeart/2005/8/layout/hierarchy3"/>
    <dgm:cxn modelId="{6230ED08-4459-43FC-ABA3-978F17694320}" type="presOf" srcId="{1687B804-8948-4D63-B8FF-3CB5CDFDFAA6}" destId="{D8F13889-933F-47B0-9A07-EB406D6EE57B}" srcOrd="0" destOrd="0" presId="urn:microsoft.com/office/officeart/2005/8/layout/hierarchy3"/>
    <dgm:cxn modelId="{D5A4F58E-0DCD-4B2D-B7EC-40055133770C}" type="presOf" srcId="{D0CCDC00-2F1F-41EC-AD71-D1A4F08A2A4F}" destId="{4F4CA90F-04FB-4276-B6AA-A325A39BB487}" srcOrd="0" destOrd="0" presId="urn:microsoft.com/office/officeart/2005/8/layout/hierarchy3"/>
    <dgm:cxn modelId="{DF311C20-BA0B-43DE-AA6A-96A184D11094}" srcId="{3A40E054-8B32-4327-B324-D3AE7F0DFAC2}" destId="{F6066FD1-BA0F-46AE-A575-66BF2EE3A366}" srcOrd="1" destOrd="0" parTransId="{7D1CB419-9FC7-4D92-B6B3-D01667EE00B9}" sibTransId="{2451E21D-3C86-4993-B9F3-22DE814EDFD4}"/>
    <dgm:cxn modelId="{67A3BA84-549B-45D1-A335-95C183EF2CF7}" type="presOf" srcId="{A901043C-4DC6-4098-A0FD-5B34739918B0}" destId="{43D7BAA5-A739-4434-AD15-D544874D713D}" srcOrd="0" destOrd="0" presId="urn:microsoft.com/office/officeart/2005/8/layout/hierarchy3"/>
    <dgm:cxn modelId="{DD26D562-3C8C-40B8-9F2A-6BBB6713940B}" type="presOf" srcId="{C9309AD7-CE58-4AD6-B42D-5FEC8C0BD137}" destId="{E0C343E3-0A3D-4A94-AB91-D1C1D2F83846}" srcOrd="0" destOrd="0" presId="urn:microsoft.com/office/officeart/2005/8/layout/hierarchy3"/>
    <dgm:cxn modelId="{686B32A0-58C1-4C72-B7B8-DB3C6CD7ADF2}" srcId="{C9309AD7-CE58-4AD6-B42D-5FEC8C0BD137}" destId="{0D43DA75-0500-4C59-8B89-DBB518D3B461}" srcOrd="1" destOrd="0" parTransId="{A901043C-4DC6-4098-A0FD-5B34739918B0}" sibTransId="{A8679A1D-58E6-4D10-817E-672E2A19EC73}"/>
    <dgm:cxn modelId="{CFDAB0BD-2AD7-4FE1-BCD1-699771B2EB6E}" type="presOf" srcId="{2C6945EF-4591-43A6-AD7A-B19C4859A2D3}" destId="{33556760-3AD5-4333-936D-254C89F17704}" srcOrd="0" destOrd="0" presId="urn:microsoft.com/office/officeart/2005/8/layout/hierarchy3"/>
    <dgm:cxn modelId="{A8D7CCF4-089D-40D5-AB55-E77E21DB6672}" srcId="{980FA4DE-E0FE-4382-B376-FBFA484DF815}" destId="{BA97E36A-7395-4EB8-9B7D-0FB47672535E}" srcOrd="1" destOrd="0" parTransId="{1A12FF54-5A59-4A34-9ABB-45C096DD015E}" sibTransId="{69A5433D-6B5E-40FA-9EFB-23C2DC233AC6}"/>
    <dgm:cxn modelId="{B020E00A-0B02-442D-92BF-56F061BABAF3}" type="presOf" srcId="{0D43DA75-0500-4C59-8B89-DBB518D3B461}" destId="{7E8D9246-D0D8-4884-97ED-7EAB79D085B2}" srcOrd="0" destOrd="0" presId="urn:microsoft.com/office/officeart/2005/8/layout/hierarchy3"/>
    <dgm:cxn modelId="{ADF3018E-CC26-45CB-B17F-987F97C4BAA3}" type="presOf" srcId="{3A40E054-8B32-4327-B324-D3AE7F0DFAC2}" destId="{B3BE59AD-86A5-4936-A99A-A2C44628EA41}" srcOrd="1" destOrd="0" presId="urn:microsoft.com/office/officeart/2005/8/layout/hierarchy3"/>
    <dgm:cxn modelId="{D7AF7832-E6C2-40DC-9D83-2F5F049E17EE}" type="presParOf" srcId="{301A307A-8D61-46F4-84B7-FE771809E101}" destId="{040E4825-9987-4DA2-8C4B-D92936E9CA9A}" srcOrd="0" destOrd="0" presId="urn:microsoft.com/office/officeart/2005/8/layout/hierarchy3"/>
    <dgm:cxn modelId="{CF5BB587-657B-4DCD-A152-42D2B9AEEB78}" type="presParOf" srcId="{040E4825-9987-4DA2-8C4B-D92936E9CA9A}" destId="{D4932849-CDE6-4D5E-8418-88BF9BB8B069}" srcOrd="0" destOrd="0" presId="urn:microsoft.com/office/officeart/2005/8/layout/hierarchy3"/>
    <dgm:cxn modelId="{92F11C3D-4823-445F-BE66-0DC8B23F596B}" type="presParOf" srcId="{D4932849-CDE6-4D5E-8418-88BF9BB8B069}" destId="{51F090B9-7F69-4A73-9032-3AABE4DE0EE5}" srcOrd="0" destOrd="0" presId="urn:microsoft.com/office/officeart/2005/8/layout/hierarchy3"/>
    <dgm:cxn modelId="{F9F27B72-6565-484B-BEAF-959A59314BEA}" type="presParOf" srcId="{D4932849-CDE6-4D5E-8418-88BF9BB8B069}" destId="{B3BE59AD-86A5-4936-A99A-A2C44628EA41}" srcOrd="1" destOrd="0" presId="urn:microsoft.com/office/officeart/2005/8/layout/hierarchy3"/>
    <dgm:cxn modelId="{69F6703F-C287-4AF9-AE8F-55FD88C580C1}" type="presParOf" srcId="{040E4825-9987-4DA2-8C4B-D92936E9CA9A}" destId="{B46A91FD-1A3E-4816-BB8F-7207BEF116A8}" srcOrd="1" destOrd="0" presId="urn:microsoft.com/office/officeart/2005/8/layout/hierarchy3"/>
    <dgm:cxn modelId="{646BC8F4-18C0-4242-BC8C-C4B6E3264FED}" type="presParOf" srcId="{B46A91FD-1A3E-4816-BB8F-7207BEF116A8}" destId="{227FD099-A9C9-4810-9ADC-45EAEB6880BE}" srcOrd="0" destOrd="0" presId="urn:microsoft.com/office/officeart/2005/8/layout/hierarchy3"/>
    <dgm:cxn modelId="{B0C1C478-241A-4621-A307-9D05983D5E0F}" type="presParOf" srcId="{B46A91FD-1A3E-4816-BB8F-7207BEF116A8}" destId="{57F902EC-8EE7-4A9C-BE46-D614E4977E5F}" srcOrd="1" destOrd="0" presId="urn:microsoft.com/office/officeart/2005/8/layout/hierarchy3"/>
    <dgm:cxn modelId="{9A56DD6A-D054-460A-BFDC-98150D7698DF}" type="presParOf" srcId="{B46A91FD-1A3E-4816-BB8F-7207BEF116A8}" destId="{E2D2CE49-732A-4DA6-83D5-A10C10B8F5F5}" srcOrd="2" destOrd="0" presId="urn:microsoft.com/office/officeart/2005/8/layout/hierarchy3"/>
    <dgm:cxn modelId="{B0CC71F1-BABB-4790-A5C0-85E5E59E7BD2}" type="presParOf" srcId="{B46A91FD-1A3E-4816-BB8F-7207BEF116A8}" destId="{9D870805-6E6F-403F-9194-D97F462CC35A}" srcOrd="3" destOrd="0" presId="urn:microsoft.com/office/officeart/2005/8/layout/hierarchy3"/>
    <dgm:cxn modelId="{98BDE5E6-574C-4AB4-A2FD-890D02B7D1C5}" type="presParOf" srcId="{301A307A-8D61-46F4-84B7-FE771809E101}" destId="{DF71571E-100C-4058-9C48-ACFEC2C9B0D0}" srcOrd="1" destOrd="0" presId="urn:microsoft.com/office/officeart/2005/8/layout/hierarchy3"/>
    <dgm:cxn modelId="{6C23C034-8026-44CF-9FFC-039EDC744690}" type="presParOf" srcId="{DF71571E-100C-4058-9C48-ACFEC2C9B0D0}" destId="{6D2E0A6B-37FD-403D-B635-EC24D8E97421}" srcOrd="0" destOrd="0" presId="urn:microsoft.com/office/officeart/2005/8/layout/hierarchy3"/>
    <dgm:cxn modelId="{18C7A73E-ED86-4EDB-B2DC-9BE5400070E6}" type="presParOf" srcId="{6D2E0A6B-37FD-403D-B635-EC24D8E97421}" destId="{4D8C95D0-B609-47AB-B939-D5F1B65E2BE3}" srcOrd="0" destOrd="0" presId="urn:microsoft.com/office/officeart/2005/8/layout/hierarchy3"/>
    <dgm:cxn modelId="{90964791-EBEC-4C67-AD7A-0690ABF51578}" type="presParOf" srcId="{6D2E0A6B-37FD-403D-B635-EC24D8E97421}" destId="{B77CFA7A-634B-4A24-9D6B-C7482A6EB04C}" srcOrd="1" destOrd="0" presId="urn:microsoft.com/office/officeart/2005/8/layout/hierarchy3"/>
    <dgm:cxn modelId="{F3464D7B-90F5-4C14-8B14-226EE1DF4191}" type="presParOf" srcId="{DF71571E-100C-4058-9C48-ACFEC2C9B0D0}" destId="{AAEEC9B5-2984-4AF3-AC04-F801781353C7}" srcOrd="1" destOrd="0" presId="urn:microsoft.com/office/officeart/2005/8/layout/hierarchy3"/>
    <dgm:cxn modelId="{DE8C37CD-EF04-4FF7-97F3-8CF8C140F0F2}" type="presParOf" srcId="{AAEEC9B5-2984-4AF3-AC04-F801781353C7}" destId="{33556760-3AD5-4333-936D-254C89F17704}" srcOrd="0" destOrd="0" presId="urn:microsoft.com/office/officeart/2005/8/layout/hierarchy3"/>
    <dgm:cxn modelId="{7C74C949-F4C3-4709-94BB-378EA619BEF7}" type="presParOf" srcId="{AAEEC9B5-2984-4AF3-AC04-F801781353C7}" destId="{4F4CA90F-04FB-4276-B6AA-A325A39BB487}" srcOrd="1" destOrd="0" presId="urn:microsoft.com/office/officeart/2005/8/layout/hierarchy3"/>
    <dgm:cxn modelId="{4785648D-E554-415A-9731-38F787A6E0D9}" type="presParOf" srcId="{AAEEC9B5-2984-4AF3-AC04-F801781353C7}" destId="{2DAA9908-221A-4C15-8E88-687F591E059B}" srcOrd="2" destOrd="0" presId="urn:microsoft.com/office/officeart/2005/8/layout/hierarchy3"/>
    <dgm:cxn modelId="{FFB639CA-C407-4A17-83E4-7BBE73853D1B}" type="presParOf" srcId="{AAEEC9B5-2984-4AF3-AC04-F801781353C7}" destId="{2BF2E7FA-1E9C-4BF3-A17F-12D8EE4E78CF}" srcOrd="3" destOrd="0" presId="urn:microsoft.com/office/officeart/2005/8/layout/hierarchy3"/>
    <dgm:cxn modelId="{C782A6D1-7432-4C90-9D55-D8F50A9F7AF8}" type="presParOf" srcId="{301A307A-8D61-46F4-84B7-FE771809E101}" destId="{E5B0CF9F-2FA8-4843-8301-63A029763A56}" srcOrd="2" destOrd="0" presId="urn:microsoft.com/office/officeart/2005/8/layout/hierarchy3"/>
    <dgm:cxn modelId="{6B3A984A-8228-4248-9CD9-5B12147AB313}" type="presParOf" srcId="{E5B0CF9F-2FA8-4843-8301-63A029763A56}" destId="{C546C38A-34A9-4324-9412-78B0370BAF16}" srcOrd="0" destOrd="0" presId="urn:microsoft.com/office/officeart/2005/8/layout/hierarchy3"/>
    <dgm:cxn modelId="{5C8A26C9-9D52-408F-90F3-8641082A331F}" type="presParOf" srcId="{C546C38A-34A9-4324-9412-78B0370BAF16}" destId="{013403CA-E0CA-4D7B-B852-C4441295D0A4}" srcOrd="0" destOrd="0" presId="urn:microsoft.com/office/officeart/2005/8/layout/hierarchy3"/>
    <dgm:cxn modelId="{AA77D871-6A3E-41B7-BEBF-8CBCDDF7EF67}" type="presParOf" srcId="{C546C38A-34A9-4324-9412-78B0370BAF16}" destId="{E6881602-A4A8-4228-AD65-A4743808E2EE}" srcOrd="1" destOrd="0" presId="urn:microsoft.com/office/officeart/2005/8/layout/hierarchy3"/>
    <dgm:cxn modelId="{A1E649DF-C1F3-47B7-A87C-0A93DBF8176A}" type="presParOf" srcId="{E5B0CF9F-2FA8-4843-8301-63A029763A56}" destId="{EC8D0D39-B16F-41E5-934D-11DF7252432B}" srcOrd="1" destOrd="0" presId="urn:microsoft.com/office/officeart/2005/8/layout/hierarchy3"/>
    <dgm:cxn modelId="{93A57A16-5457-4488-B9AC-8C00758F93F6}" type="presParOf" srcId="{EC8D0D39-B16F-41E5-934D-11DF7252432B}" destId="{96D1AE0D-3127-4C11-A30A-79293E3C38AF}" srcOrd="0" destOrd="0" presId="urn:microsoft.com/office/officeart/2005/8/layout/hierarchy3"/>
    <dgm:cxn modelId="{33D1A0AE-771F-4970-9301-E75830048BCD}" type="presParOf" srcId="{EC8D0D39-B16F-41E5-934D-11DF7252432B}" destId="{D71D765F-75CA-4ADC-82EE-F623B437719B}" srcOrd="1" destOrd="0" presId="urn:microsoft.com/office/officeart/2005/8/layout/hierarchy3"/>
    <dgm:cxn modelId="{5C7EBFB2-788F-44D9-BDB6-E38A9063E924}" type="presParOf" srcId="{EC8D0D39-B16F-41E5-934D-11DF7252432B}" destId="{4808E9DB-8C57-45A3-B5A1-92E5C3CFA427}" srcOrd="2" destOrd="0" presId="urn:microsoft.com/office/officeart/2005/8/layout/hierarchy3"/>
    <dgm:cxn modelId="{227DC1A3-0D4B-4C0E-8619-0FF345F0B738}" type="presParOf" srcId="{EC8D0D39-B16F-41E5-934D-11DF7252432B}" destId="{17D8615A-CA71-4E4E-B183-036627BCD955}" srcOrd="3" destOrd="0" presId="urn:microsoft.com/office/officeart/2005/8/layout/hierarchy3"/>
    <dgm:cxn modelId="{BFB3C8B0-A2EB-4AF5-8EDA-BC4A99487EE7}" type="presParOf" srcId="{301A307A-8D61-46F4-84B7-FE771809E101}" destId="{7E7327DB-798B-447F-B683-70F6D01CCCD3}" srcOrd="3" destOrd="0" presId="urn:microsoft.com/office/officeart/2005/8/layout/hierarchy3"/>
    <dgm:cxn modelId="{62291595-CD4E-4260-BB41-DCFCBDE56000}" type="presParOf" srcId="{7E7327DB-798B-447F-B683-70F6D01CCCD3}" destId="{D6D1F2D1-33C4-480B-9AA8-A84EE873AC4C}" srcOrd="0" destOrd="0" presId="urn:microsoft.com/office/officeart/2005/8/layout/hierarchy3"/>
    <dgm:cxn modelId="{38C0849D-7B54-4478-AF09-C8F9E9B4CA15}" type="presParOf" srcId="{D6D1F2D1-33C4-480B-9AA8-A84EE873AC4C}" destId="{E0C343E3-0A3D-4A94-AB91-D1C1D2F83846}" srcOrd="0" destOrd="0" presId="urn:microsoft.com/office/officeart/2005/8/layout/hierarchy3"/>
    <dgm:cxn modelId="{EA212C84-B33A-43F7-BB0A-05D61CFB723A}" type="presParOf" srcId="{D6D1F2D1-33C4-480B-9AA8-A84EE873AC4C}" destId="{F3B81A53-B4DE-4076-898F-ACC0A554AD12}" srcOrd="1" destOrd="0" presId="urn:microsoft.com/office/officeart/2005/8/layout/hierarchy3"/>
    <dgm:cxn modelId="{C4150912-98DE-418D-B9B7-F152F7F4BDC3}" type="presParOf" srcId="{7E7327DB-798B-447F-B683-70F6D01CCCD3}" destId="{2AAB219D-F39F-429E-97F5-2813CB75D21B}" srcOrd="1" destOrd="0" presId="urn:microsoft.com/office/officeart/2005/8/layout/hierarchy3"/>
    <dgm:cxn modelId="{8B6ABD61-7C80-42D2-A892-02E884485143}" type="presParOf" srcId="{2AAB219D-F39F-429E-97F5-2813CB75D21B}" destId="{72212B7C-E52D-40CE-BDA8-4A75F18A6CE5}" srcOrd="0" destOrd="0" presId="urn:microsoft.com/office/officeart/2005/8/layout/hierarchy3"/>
    <dgm:cxn modelId="{343B388E-6F66-4272-9F98-205DB3F528EF}" type="presParOf" srcId="{2AAB219D-F39F-429E-97F5-2813CB75D21B}" destId="{D8F13889-933F-47B0-9A07-EB406D6EE57B}" srcOrd="1" destOrd="0" presId="urn:microsoft.com/office/officeart/2005/8/layout/hierarchy3"/>
    <dgm:cxn modelId="{A142E818-C569-4682-B110-4F62004C1F53}" type="presParOf" srcId="{2AAB219D-F39F-429E-97F5-2813CB75D21B}" destId="{43D7BAA5-A739-4434-AD15-D544874D713D}" srcOrd="2" destOrd="0" presId="urn:microsoft.com/office/officeart/2005/8/layout/hierarchy3"/>
    <dgm:cxn modelId="{746E3B0C-B1D7-437A-BF67-86FE31092A5B}" type="presParOf" srcId="{2AAB219D-F39F-429E-97F5-2813CB75D21B}" destId="{7E8D9246-D0D8-4884-97ED-7EAB79D085B2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F090B9-7F69-4A73-9032-3AABE4DE0EE5}">
      <dsp:nvSpPr>
        <dsp:cNvPr id="0" name=""/>
        <dsp:cNvSpPr/>
      </dsp:nvSpPr>
      <dsp:spPr>
        <a:xfrm>
          <a:off x="2126" y="265947"/>
          <a:ext cx="2444192" cy="122209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Phase 1: </a:t>
          </a:r>
          <a:r>
            <a:rPr lang="en-US" sz="2400" kern="1200" dirty="0" smtClean="0"/>
            <a:t>Intel Planning/Strategy </a:t>
          </a:r>
          <a:endParaRPr lang="en-US" sz="2400" kern="1200" dirty="0"/>
        </a:p>
      </dsp:txBody>
      <dsp:txXfrm>
        <a:off x="37920" y="301741"/>
        <a:ext cx="2372604" cy="1150508"/>
      </dsp:txXfrm>
    </dsp:sp>
    <dsp:sp modelId="{227FD099-A9C9-4810-9ADC-45EAEB6880BE}">
      <dsp:nvSpPr>
        <dsp:cNvPr id="0" name=""/>
        <dsp:cNvSpPr/>
      </dsp:nvSpPr>
      <dsp:spPr>
        <a:xfrm>
          <a:off x="246545" y="1488043"/>
          <a:ext cx="244419" cy="916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6572"/>
              </a:lnTo>
              <a:lnTo>
                <a:pt x="244419" y="91657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F902EC-8EE7-4A9C-BE46-D614E4977E5F}">
      <dsp:nvSpPr>
        <dsp:cNvPr id="0" name=""/>
        <dsp:cNvSpPr/>
      </dsp:nvSpPr>
      <dsp:spPr>
        <a:xfrm>
          <a:off x="490965" y="1793567"/>
          <a:ext cx="1955353" cy="122209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Description:</a:t>
          </a:r>
          <a:r>
            <a:rPr lang="en-US" sz="1400" kern="1200" dirty="0" smtClean="0"/>
            <a:t> Identify intelligence needs of organization, critical assets, and their vulnerabilities</a:t>
          </a:r>
          <a:endParaRPr lang="en-US" sz="1400" kern="1200" dirty="0"/>
        </a:p>
      </dsp:txBody>
      <dsp:txXfrm>
        <a:off x="526759" y="1829361"/>
        <a:ext cx="1883765" cy="1150508"/>
      </dsp:txXfrm>
    </dsp:sp>
    <dsp:sp modelId="{E2D2CE49-732A-4DA6-83D5-A10C10B8F5F5}">
      <dsp:nvSpPr>
        <dsp:cNvPr id="0" name=""/>
        <dsp:cNvSpPr/>
      </dsp:nvSpPr>
      <dsp:spPr>
        <a:xfrm>
          <a:off x="246545" y="1488043"/>
          <a:ext cx="244419" cy="24441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44192"/>
              </a:lnTo>
              <a:lnTo>
                <a:pt x="244419" y="244419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870805-6E6F-403F-9194-D97F462CC35A}">
      <dsp:nvSpPr>
        <dsp:cNvPr id="0" name=""/>
        <dsp:cNvSpPr/>
      </dsp:nvSpPr>
      <dsp:spPr>
        <a:xfrm>
          <a:off x="490965" y="3321188"/>
          <a:ext cx="1955353" cy="122209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Approaches:</a:t>
          </a:r>
          <a:r>
            <a:rPr lang="en-US" sz="1400" kern="1200" dirty="0" smtClean="0"/>
            <a:t> threat trending, vulnerability assessments, asset discovery, diamond modelling</a:t>
          </a:r>
          <a:endParaRPr lang="en-US" sz="1400" kern="1200" dirty="0"/>
        </a:p>
      </dsp:txBody>
      <dsp:txXfrm>
        <a:off x="526759" y="3356982"/>
        <a:ext cx="1883765" cy="1150508"/>
      </dsp:txXfrm>
    </dsp:sp>
    <dsp:sp modelId="{4D8C95D0-B609-47AB-B939-D5F1B65E2BE3}">
      <dsp:nvSpPr>
        <dsp:cNvPr id="0" name=""/>
        <dsp:cNvSpPr/>
      </dsp:nvSpPr>
      <dsp:spPr>
        <a:xfrm>
          <a:off x="3057367" y="265947"/>
          <a:ext cx="2444192" cy="122209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Phase 2: </a:t>
          </a:r>
          <a:r>
            <a:rPr lang="en-US" sz="2400" kern="1200" dirty="0" smtClean="0"/>
            <a:t>Data Collection and Aggregation</a:t>
          </a:r>
          <a:endParaRPr lang="en-US" sz="2400" kern="1200" dirty="0"/>
        </a:p>
      </dsp:txBody>
      <dsp:txXfrm>
        <a:off x="3093161" y="301741"/>
        <a:ext cx="2372604" cy="1150508"/>
      </dsp:txXfrm>
    </dsp:sp>
    <dsp:sp modelId="{33556760-3AD5-4333-936D-254C89F17704}">
      <dsp:nvSpPr>
        <dsp:cNvPr id="0" name=""/>
        <dsp:cNvSpPr/>
      </dsp:nvSpPr>
      <dsp:spPr>
        <a:xfrm>
          <a:off x="3301786" y="1488043"/>
          <a:ext cx="244419" cy="916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6572"/>
              </a:lnTo>
              <a:lnTo>
                <a:pt x="244419" y="91657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4CA90F-04FB-4276-B6AA-A325A39BB487}">
      <dsp:nvSpPr>
        <dsp:cNvPr id="0" name=""/>
        <dsp:cNvSpPr/>
      </dsp:nvSpPr>
      <dsp:spPr>
        <a:xfrm>
          <a:off x="3546205" y="1793567"/>
          <a:ext cx="1955353" cy="122209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Description:</a:t>
          </a:r>
          <a:r>
            <a:rPr lang="en-US" sz="1400" kern="1200" dirty="0" smtClean="0"/>
            <a:t> Identify and collect relevant data for threat analytics</a:t>
          </a:r>
          <a:endParaRPr lang="en-US" sz="1400" kern="1200" dirty="0"/>
        </a:p>
      </dsp:txBody>
      <dsp:txXfrm>
        <a:off x="3581999" y="1829361"/>
        <a:ext cx="1883765" cy="1150508"/>
      </dsp:txXfrm>
    </dsp:sp>
    <dsp:sp modelId="{2DAA9908-221A-4C15-8E88-687F591E059B}">
      <dsp:nvSpPr>
        <dsp:cNvPr id="0" name=""/>
        <dsp:cNvSpPr/>
      </dsp:nvSpPr>
      <dsp:spPr>
        <a:xfrm>
          <a:off x="3301786" y="1488043"/>
          <a:ext cx="244419" cy="24441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44192"/>
              </a:lnTo>
              <a:lnTo>
                <a:pt x="244419" y="244419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F2E7FA-1E9C-4BF3-A17F-12D8EE4E78CF}">
      <dsp:nvSpPr>
        <dsp:cNvPr id="0" name=""/>
        <dsp:cNvSpPr/>
      </dsp:nvSpPr>
      <dsp:spPr>
        <a:xfrm>
          <a:off x="3546205" y="3321188"/>
          <a:ext cx="1955353" cy="122209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Data sources:</a:t>
          </a:r>
          <a:r>
            <a:rPr lang="en-US" sz="1400" kern="1200" dirty="0" smtClean="0"/>
            <a:t> internal network data, </a:t>
          </a:r>
          <a:r>
            <a:rPr lang="en-US" sz="1400" b="1" kern="1200" dirty="0" smtClean="0"/>
            <a:t>external threat feeds, OSINT</a:t>
          </a:r>
          <a:r>
            <a:rPr lang="en-US" sz="1400" kern="1200" dirty="0" smtClean="0"/>
            <a:t>, </a:t>
          </a:r>
          <a:r>
            <a:rPr lang="en-US" sz="1400" b="1" kern="1200" dirty="0" smtClean="0"/>
            <a:t>hacker community data,</a:t>
          </a:r>
          <a:r>
            <a:rPr lang="en-US" sz="1400" kern="1200" dirty="0" smtClean="0"/>
            <a:t> human intelligence</a:t>
          </a:r>
          <a:endParaRPr lang="en-US" sz="1400" kern="1200" dirty="0"/>
        </a:p>
      </dsp:txBody>
      <dsp:txXfrm>
        <a:off x="3581999" y="3356982"/>
        <a:ext cx="1883765" cy="1150508"/>
      </dsp:txXfrm>
    </dsp:sp>
    <dsp:sp modelId="{013403CA-E0CA-4D7B-B852-C4441295D0A4}">
      <dsp:nvSpPr>
        <dsp:cNvPr id="0" name=""/>
        <dsp:cNvSpPr/>
      </dsp:nvSpPr>
      <dsp:spPr>
        <a:xfrm>
          <a:off x="6112607" y="265947"/>
          <a:ext cx="2444192" cy="122209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Phase 3: </a:t>
          </a:r>
          <a:r>
            <a:rPr lang="en-US" sz="2400" kern="1200" dirty="0" smtClean="0"/>
            <a:t>Threat Analytics</a:t>
          </a:r>
          <a:endParaRPr lang="en-US" sz="2400" kern="1200" dirty="0"/>
        </a:p>
      </dsp:txBody>
      <dsp:txXfrm>
        <a:off x="6148401" y="301741"/>
        <a:ext cx="2372604" cy="1150508"/>
      </dsp:txXfrm>
    </dsp:sp>
    <dsp:sp modelId="{96D1AE0D-3127-4C11-A30A-79293E3C38AF}">
      <dsp:nvSpPr>
        <dsp:cNvPr id="0" name=""/>
        <dsp:cNvSpPr/>
      </dsp:nvSpPr>
      <dsp:spPr>
        <a:xfrm>
          <a:off x="6357026" y="1488043"/>
          <a:ext cx="244419" cy="916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6572"/>
              </a:lnTo>
              <a:lnTo>
                <a:pt x="244419" y="91657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1D765F-75CA-4ADC-82EE-F623B437719B}">
      <dsp:nvSpPr>
        <dsp:cNvPr id="0" name=""/>
        <dsp:cNvSpPr/>
      </dsp:nvSpPr>
      <dsp:spPr>
        <a:xfrm>
          <a:off x="6601446" y="1793567"/>
          <a:ext cx="1955353" cy="122209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Description:</a:t>
          </a:r>
          <a:r>
            <a:rPr lang="en-US" sz="1400" kern="1200" dirty="0" smtClean="0"/>
            <a:t> Analyze collected data to develop relevant, timely, and actionable intelligence</a:t>
          </a:r>
          <a:endParaRPr lang="en-US" sz="1400" kern="1200" dirty="0"/>
        </a:p>
      </dsp:txBody>
      <dsp:txXfrm>
        <a:off x="6637240" y="1829361"/>
        <a:ext cx="1883765" cy="1150508"/>
      </dsp:txXfrm>
    </dsp:sp>
    <dsp:sp modelId="{4808E9DB-8C57-45A3-B5A1-92E5C3CFA427}">
      <dsp:nvSpPr>
        <dsp:cNvPr id="0" name=""/>
        <dsp:cNvSpPr/>
      </dsp:nvSpPr>
      <dsp:spPr>
        <a:xfrm>
          <a:off x="6357026" y="1488043"/>
          <a:ext cx="244419" cy="24441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44192"/>
              </a:lnTo>
              <a:lnTo>
                <a:pt x="244419" y="244419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D8615A-CA71-4E4E-B183-036627BCD955}">
      <dsp:nvSpPr>
        <dsp:cNvPr id="0" name=""/>
        <dsp:cNvSpPr/>
      </dsp:nvSpPr>
      <dsp:spPr>
        <a:xfrm>
          <a:off x="6601446" y="3321188"/>
          <a:ext cx="1955353" cy="122209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Approaches:</a:t>
          </a:r>
          <a:r>
            <a:rPr lang="en-US" sz="1400" kern="1200" dirty="0" smtClean="0"/>
            <a:t> </a:t>
          </a:r>
          <a:r>
            <a:rPr lang="en-US" sz="1400" b="1" kern="1200" dirty="0" smtClean="0"/>
            <a:t>malware analysis,</a:t>
          </a:r>
          <a:r>
            <a:rPr lang="en-US" sz="1400" kern="1200" dirty="0" smtClean="0"/>
            <a:t> </a:t>
          </a:r>
          <a:r>
            <a:rPr lang="en-US" sz="1400" b="1" kern="1200" dirty="0" smtClean="0"/>
            <a:t>visualizations, machine learning</a:t>
          </a:r>
          <a:endParaRPr lang="en-US" sz="1400" b="1" kern="1200" dirty="0"/>
        </a:p>
      </dsp:txBody>
      <dsp:txXfrm>
        <a:off x="6637240" y="3356982"/>
        <a:ext cx="1883765" cy="1150508"/>
      </dsp:txXfrm>
    </dsp:sp>
    <dsp:sp modelId="{E0C343E3-0A3D-4A94-AB91-D1C1D2F83846}">
      <dsp:nvSpPr>
        <dsp:cNvPr id="0" name=""/>
        <dsp:cNvSpPr/>
      </dsp:nvSpPr>
      <dsp:spPr>
        <a:xfrm>
          <a:off x="9167848" y="265947"/>
          <a:ext cx="2444192" cy="122209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Phase 4: </a:t>
          </a:r>
          <a:r>
            <a:rPr lang="en-US" sz="2400" kern="1200" dirty="0" smtClean="0"/>
            <a:t>Intel Usage and Dissemination </a:t>
          </a:r>
          <a:endParaRPr lang="en-US" sz="2400" kern="1200" dirty="0"/>
        </a:p>
      </dsp:txBody>
      <dsp:txXfrm>
        <a:off x="9203642" y="301741"/>
        <a:ext cx="2372604" cy="1150508"/>
      </dsp:txXfrm>
    </dsp:sp>
    <dsp:sp modelId="{72212B7C-E52D-40CE-BDA8-4A75F18A6CE5}">
      <dsp:nvSpPr>
        <dsp:cNvPr id="0" name=""/>
        <dsp:cNvSpPr/>
      </dsp:nvSpPr>
      <dsp:spPr>
        <a:xfrm>
          <a:off x="9412267" y="1488043"/>
          <a:ext cx="244419" cy="916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6572"/>
              </a:lnTo>
              <a:lnTo>
                <a:pt x="244419" y="91657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F13889-933F-47B0-9A07-EB406D6EE57B}">
      <dsp:nvSpPr>
        <dsp:cNvPr id="0" name=""/>
        <dsp:cNvSpPr/>
      </dsp:nvSpPr>
      <dsp:spPr>
        <a:xfrm>
          <a:off x="9656686" y="1793567"/>
          <a:ext cx="1955353" cy="122209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Description:</a:t>
          </a:r>
          <a:r>
            <a:rPr lang="en-US" sz="1400" kern="1200" dirty="0" smtClean="0"/>
            <a:t> Mitigate threats and disseminate intelligence</a:t>
          </a:r>
          <a:endParaRPr lang="en-US" sz="1400" kern="1200" dirty="0"/>
        </a:p>
      </dsp:txBody>
      <dsp:txXfrm>
        <a:off x="9692480" y="1829361"/>
        <a:ext cx="1883765" cy="1150508"/>
      </dsp:txXfrm>
    </dsp:sp>
    <dsp:sp modelId="{43D7BAA5-A739-4434-AD15-D544874D713D}">
      <dsp:nvSpPr>
        <dsp:cNvPr id="0" name=""/>
        <dsp:cNvSpPr/>
      </dsp:nvSpPr>
      <dsp:spPr>
        <a:xfrm>
          <a:off x="9412267" y="1488043"/>
          <a:ext cx="244419" cy="24441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44192"/>
              </a:lnTo>
              <a:lnTo>
                <a:pt x="244419" y="244419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8D9246-D0D8-4884-97ED-7EAB79D085B2}">
      <dsp:nvSpPr>
        <dsp:cNvPr id="0" name=""/>
        <dsp:cNvSpPr/>
      </dsp:nvSpPr>
      <dsp:spPr>
        <a:xfrm>
          <a:off x="9656686" y="3321188"/>
          <a:ext cx="1955353" cy="122209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Approaches: </a:t>
          </a:r>
          <a:r>
            <a:rPr lang="en-US" sz="1400" b="0" kern="1200" dirty="0" smtClean="0"/>
            <a:t>manual and automated threat responses, </a:t>
          </a:r>
          <a:r>
            <a:rPr lang="en-US" sz="1400" b="1" kern="1200" dirty="0" smtClean="0"/>
            <a:t>intelligence communication &amp; report</a:t>
          </a:r>
          <a:endParaRPr lang="en-US" sz="1400" b="1" kern="1200" dirty="0"/>
        </a:p>
      </dsp:txBody>
      <dsp:txXfrm>
        <a:off x="9692480" y="3356982"/>
        <a:ext cx="1883765" cy="11505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538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94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36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3999" y="1122363"/>
            <a:ext cx="10078891" cy="1121375"/>
          </a:xfrm>
        </p:spPr>
        <p:txBody>
          <a:bodyPr anchor="t"/>
          <a:lstStyle>
            <a:lvl1pPr algn="r">
              <a:defRPr sz="6000" baseline="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10313" y="2795215"/>
            <a:ext cx="5957687" cy="531972"/>
          </a:xfrm>
        </p:spPr>
        <p:txBody>
          <a:bodyPr>
            <a:normAutofit/>
          </a:bodyPr>
          <a:lstStyle>
            <a:lvl1pPr marL="0" indent="0" algn="r">
              <a:buNone/>
              <a:defRPr sz="3200" b="1" baseline="0">
                <a:solidFill>
                  <a:srgbClr val="00206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CRS 000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710116" y="3327187"/>
            <a:ext cx="5957884" cy="552663"/>
          </a:xfrm>
        </p:spPr>
        <p:txBody>
          <a:bodyPr/>
          <a:lstStyle>
            <a:lvl1pPr marL="0" indent="0" algn="r">
              <a:buNone/>
              <a:defRPr lang="en-US" sz="2800" dirty="0">
                <a:solidFill>
                  <a:srgbClr val="002060"/>
                </a:solidFill>
              </a:defRPr>
            </a:lvl1pPr>
          </a:lstStyle>
          <a:p>
            <a:r>
              <a:rPr lang="en-US" sz="2800" dirty="0">
                <a:latin typeface="+mj-lt"/>
              </a:rPr>
              <a:t>Presenter name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710113" y="3933826"/>
            <a:ext cx="5957887" cy="384602"/>
          </a:xfrm>
        </p:spPr>
        <p:txBody>
          <a:bodyPr>
            <a:normAutofit/>
          </a:bodyPr>
          <a:lstStyle>
            <a:lvl1pPr marL="0" indent="0" algn="r">
              <a:buNone/>
              <a:defRPr lang="en-US" sz="2400" i="1" dirty="0">
                <a:solidFill>
                  <a:srgbClr val="002060"/>
                </a:solidFill>
              </a:defRPr>
            </a:lvl1pPr>
          </a:lstStyle>
          <a:p>
            <a:r>
              <a:rPr lang="en-US" i="1" dirty="0">
                <a:latin typeface="+mj-lt"/>
              </a:rPr>
              <a:t>Presenter Title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1337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87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372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19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985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2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31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78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35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C352A-BDFD-4A21-9F2E-21FD2E89CAC0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4F02C-68D0-4F45-A56D-D8EEB2CBB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438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10078891" cy="167285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Cyber Threat </a:t>
            </a:r>
            <a:br>
              <a:rPr lang="en-US" dirty="0" smtClean="0"/>
            </a:br>
            <a:r>
              <a:rPr lang="en-US" dirty="0" smtClean="0"/>
              <a:t>Intelligence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710313" y="2795215"/>
            <a:ext cx="5957687" cy="531972"/>
          </a:xfrm>
        </p:spPr>
        <p:txBody>
          <a:bodyPr/>
          <a:lstStyle/>
          <a:p>
            <a:r>
              <a:rPr lang="en-US" dirty="0"/>
              <a:t>MIS 689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710116" y="3327187"/>
            <a:ext cx="5957884" cy="552663"/>
          </a:xfrm>
        </p:spPr>
        <p:txBody>
          <a:bodyPr>
            <a:normAutofit fontScale="55000" lnSpcReduction="20000"/>
          </a:bodyPr>
          <a:lstStyle/>
          <a:p>
            <a:r>
              <a:rPr lang="en-US" i="1" dirty="0">
                <a:latin typeface="+mj-lt"/>
              </a:rPr>
              <a:t>Cyber Warfare </a:t>
            </a:r>
          </a:p>
          <a:p>
            <a:r>
              <a:rPr lang="en-US" i="1" dirty="0">
                <a:latin typeface="+mj-lt"/>
              </a:rPr>
              <a:t>Capstone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BC6066-8D9B-4A87-AFF5-8B3A7EFD2276}"/>
              </a:ext>
            </a:extLst>
          </p:cNvPr>
          <p:cNvSpPr txBox="1"/>
          <p:nvPr/>
        </p:nvSpPr>
        <p:spPr>
          <a:xfrm>
            <a:off x="7935985" y="394283"/>
            <a:ext cx="3666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rgbClr val="002060"/>
                </a:solidFill>
                <a:latin typeface="+mj-lt"/>
              </a:rPr>
              <a:t>Module 4.1</a:t>
            </a:r>
            <a:endParaRPr lang="en-US" i="1" dirty="0">
              <a:solidFill>
                <a:srgbClr val="002060"/>
              </a:solidFill>
              <a:latin typeface="+mj-lt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570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54BA8-A85C-4EF9-AF0D-2AC97CE3B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141DB-B3D5-4D15-8B86-464EFCF51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Fundamental CTI</a:t>
            </a:r>
            <a:endParaRPr lang="en-US" dirty="0"/>
          </a:p>
          <a:p>
            <a:r>
              <a:rPr lang="en-US" dirty="0" smtClean="0"/>
              <a:t>Exploring &amp; Collecting Hacker Community Data</a:t>
            </a:r>
            <a:endParaRPr lang="en-US" dirty="0"/>
          </a:p>
          <a:p>
            <a:r>
              <a:rPr lang="en-US" b="1" dirty="0" smtClean="0"/>
              <a:t>Exploring </a:t>
            </a:r>
            <a:r>
              <a:rPr lang="en-US" b="1" dirty="0" err="1" smtClean="0"/>
              <a:t>AZSecure</a:t>
            </a:r>
            <a:r>
              <a:rPr lang="en-US" b="1" dirty="0" smtClean="0"/>
              <a:t> Hacker Assets Portal: Identifying Threats, Actors, and Targets</a:t>
            </a:r>
            <a:endParaRPr lang="en-US" b="1" dirty="0"/>
          </a:p>
          <a:p>
            <a:r>
              <a:rPr lang="en-US" dirty="0" smtClean="0"/>
              <a:t>CTI Visualization via Tableau (Your Own Analysis)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35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3490" y="2224550"/>
            <a:ext cx="8684342" cy="1847851"/>
          </a:xfrm>
        </p:spPr>
        <p:txBody>
          <a:bodyPr>
            <a:normAutofit/>
          </a:bodyPr>
          <a:lstStyle/>
          <a:p>
            <a:r>
              <a:rPr lang="en-US" sz="4800" dirty="0" smtClean="0"/>
              <a:t>Fundamental CTI</a:t>
            </a:r>
            <a:br>
              <a:rPr lang="en-US" sz="4800" dirty="0" smtClean="0"/>
            </a:br>
            <a:endParaRPr lang="en-US" sz="4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DDA6C-D063-4D43-839F-7A0D1F984428}" type="slidenum">
              <a:rPr lang="en-US" smtClean="0"/>
              <a:t>3</a:t>
            </a:fld>
            <a:endParaRPr lang="en-US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3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CTI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FC23BC9-38C6-47D7-9ABB-879315865BC4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5204367"/>
              </p:ext>
            </p:extLst>
          </p:nvPr>
        </p:nvGraphicFramePr>
        <p:xfrm>
          <a:off x="288919" y="1376416"/>
          <a:ext cx="11614167" cy="4809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143054" y="6261952"/>
            <a:ext cx="3905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Four </a:t>
            </a:r>
            <a:r>
              <a:rPr lang="en-US" sz="2000" b="1" dirty="0"/>
              <a:t>phased CTI Lifecycle</a:t>
            </a:r>
          </a:p>
        </p:txBody>
      </p:sp>
      <p:sp>
        <p:nvSpPr>
          <p:cNvPr id="7" name="Right Arrow 6"/>
          <p:cNvSpPr/>
          <p:nvPr/>
        </p:nvSpPr>
        <p:spPr>
          <a:xfrm>
            <a:off x="2762055" y="1970203"/>
            <a:ext cx="584461" cy="484632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5825762" y="1970203"/>
            <a:ext cx="584461" cy="484632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8872190" y="1971771"/>
            <a:ext cx="584461" cy="484632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394612" y="1606528"/>
            <a:ext cx="2479246" cy="43713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841592" y="6409668"/>
            <a:ext cx="13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We are here</a:t>
            </a:r>
            <a:endParaRPr lang="en-US" b="1" dirty="0"/>
          </a:p>
        </p:txBody>
      </p:sp>
      <p:cxnSp>
        <p:nvCxnSpPr>
          <p:cNvPr id="13" name="Straight Arrow Connector 12"/>
          <p:cNvCxnSpPr>
            <a:stCxn id="6" idx="3"/>
          </p:cNvCxnSpPr>
          <p:nvPr/>
        </p:nvCxnSpPr>
        <p:spPr>
          <a:xfrm flipH="1" flipV="1">
            <a:off x="7634235" y="6014697"/>
            <a:ext cx="414714" cy="4473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9423835" y="1606527"/>
            <a:ext cx="2479246" cy="43713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0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6467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10" grpId="0" animBg="1"/>
      <p:bldP spid="11" grpId="0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1" y="270431"/>
            <a:ext cx="10515600" cy="1325563"/>
          </a:xfrm>
        </p:spPr>
        <p:txBody>
          <a:bodyPr/>
          <a:lstStyle/>
          <a:p>
            <a:r>
              <a:rPr lang="en-US" dirty="0" smtClean="0"/>
              <a:t>Popular CTI Analytics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779987"/>
              </p:ext>
            </p:extLst>
          </p:nvPr>
        </p:nvGraphicFramePr>
        <p:xfrm>
          <a:off x="393031" y="1223545"/>
          <a:ext cx="11405938" cy="5156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91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37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537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537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537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Analytical Approach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Description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Examples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Value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Major Companies Using</a:t>
                      </a:r>
                      <a:endParaRPr lang="en-US" sz="16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Summary Statistics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High</a:t>
                      </a:r>
                      <a:r>
                        <a:rPr lang="en-US" sz="1600" b="1" baseline="0" dirty="0" smtClean="0"/>
                        <a:t> level summary of collected data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Number of blocked IP’s, locations of attacks, counts over time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Good overview for</a:t>
                      </a:r>
                      <a:r>
                        <a:rPr lang="en-US" sz="1600" baseline="0" dirty="0" smtClean="0"/>
                        <a:t> executives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All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Event Correlation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Analyzes relationships</a:t>
                      </a:r>
                      <a:r>
                        <a:rPr lang="en-US" sz="1600" baseline="0" dirty="0" smtClean="0"/>
                        <a:t> between events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Identifying </a:t>
                      </a:r>
                      <a:r>
                        <a:rPr lang="en-US" sz="1600" baseline="0" dirty="0" smtClean="0"/>
                        <a:t>machine sending malicious traffic by checking firewall log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Integrates multiple sources of data together (usually internal network)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All 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Reputation Services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Identifying the quality</a:t>
                      </a:r>
                      <a:r>
                        <a:rPr lang="en-US" sz="1600" baseline="0" dirty="0" smtClean="0"/>
                        <a:t> of an IP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IP “X” has a poor reputation</a:t>
                      </a:r>
                      <a:r>
                        <a:rPr lang="en-US" sz="1600" baseline="0" dirty="0" smtClean="0"/>
                        <a:t>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Identify which IP addresses to block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Akamai, NSFOCUS, FireEye,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AlienVault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Malware Analysis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Analyzing malicious</a:t>
                      </a:r>
                      <a:r>
                        <a:rPr lang="en-US" sz="1600" b="1" baseline="0" dirty="0" smtClean="0"/>
                        <a:t> files on a network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Decompiling ransomware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Bolster</a:t>
                      </a:r>
                      <a:r>
                        <a:rPr lang="en-US" sz="1600" baseline="0" dirty="0" smtClean="0"/>
                        <a:t> technical cyber-defenses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FireEye</a:t>
                      </a:r>
                      <a:r>
                        <a:rPr lang="en-US" sz="1600" dirty="0" smtClean="0"/>
                        <a:t>, </a:t>
                      </a:r>
                      <a:r>
                        <a:rPr lang="en-US" sz="1600" dirty="0" err="1" smtClean="0"/>
                        <a:t>AlienVault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Anomaly</a:t>
                      </a:r>
                      <a:r>
                        <a:rPr lang="en-US" sz="1600" b="1" baseline="0" dirty="0" smtClean="0"/>
                        <a:t> Detection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Detecting abnormal  behaviors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Unusual user logins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Detect malicious activity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err="1" smtClean="0"/>
                        <a:t>Splunk</a:t>
                      </a:r>
                      <a:endParaRPr lang="en-US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Forensics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Identifying and preserving</a:t>
                      </a:r>
                      <a:r>
                        <a:rPr lang="en-US" sz="1600" baseline="0" dirty="0" smtClean="0"/>
                        <a:t> digital evidence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Examining RAM from</a:t>
                      </a:r>
                      <a:r>
                        <a:rPr lang="en-US" sz="1600" baseline="0" dirty="0" smtClean="0"/>
                        <a:t> a malicious system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Identifying how an attack occurred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LIFARS, Blue Coat, FireEye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Machine Learning*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Algorithms</a:t>
                      </a:r>
                      <a:r>
                        <a:rPr lang="en-US" sz="1600" b="1" baseline="0" dirty="0" smtClean="0"/>
                        <a:t> that can learn from and make predictions on data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Classifying malware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Automated analysis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err="1" smtClean="0"/>
                        <a:t>Splunk</a:t>
                      </a:r>
                      <a:r>
                        <a:rPr lang="en-US" sz="1600" b="1" dirty="0" smtClean="0"/>
                        <a:t>, FireEye</a:t>
                      </a:r>
                      <a:r>
                        <a:rPr lang="en-US" sz="1600" dirty="0" smtClean="0"/>
                        <a:t>,</a:t>
                      </a:r>
                      <a:r>
                        <a:rPr lang="en-US" sz="1600" baseline="0" dirty="0" smtClean="0"/>
                        <a:t> Cylance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FC23BC9-38C6-47D7-9ABB-879315865BC4}" type="slidenum">
              <a:rPr lang="en-US" smtClean="0"/>
              <a:t>5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585665" y="6362300"/>
            <a:ext cx="502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*We will have lectures dedicated to machine learning/data mining</a:t>
            </a:r>
            <a:endParaRPr lang="en-US" sz="1400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217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8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Malware Analysis – Types of Malware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65691"/>
              </p:ext>
            </p:extLst>
          </p:nvPr>
        </p:nvGraphicFramePr>
        <p:xfrm>
          <a:off x="838200" y="1416050"/>
          <a:ext cx="10751820" cy="4246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910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608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Type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Description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Backdoor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Allows an attacker to control the system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Botnet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Infected computers receive instructions from same Command</a:t>
                      </a:r>
                      <a:r>
                        <a:rPr lang="en-US" baseline="0" dirty="0" smtClean="0"/>
                        <a:t>-and-Control server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Downloader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Malicious code that exists only</a:t>
                      </a:r>
                      <a:r>
                        <a:rPr lang="en-US" baseline="0" dirty="0" smtClean="0"/>
                        <a:t> to download other malicious code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Information-stealing</a:t>
                      </a:r>
                      <a:r>
                        <a:rPr lang="en-US" b="1" baseline="0" dirty="0" smtClean="0"/>
                        <a:t> malware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Sniffers, </a:t>
                      </a:r>
                      <a:r>
                        <a:rPr lang="en-US" b="1" dirty="0" err="1" smtClean="0"/>
                        <a:t>keyloggers</a:t>
                      </a:r>
                      <a:r>
                        <a:rPr lang="en-US" b="1" dirty="0" smtClean="0"/>
                        <a:t>,</a:t>
                      </a:r>
                      <a:r>
                        <a:rPr lang="en-US" b="1" baseline="0" dirty="0" smtClean="0"/>
                        <a:t> spyware, </a:t>
                      </a:r>
                      <a:r>
                        <a:rPr lang="en-US" b="1" baseline="0" dirty="0" err="1" smtClean="0"/>
                        <a:t>crypter</a:t>
                      </a:r>
                      <a:r>
                        <a:rPr lang="en-US" b="1" baseline="0" dirty="0" smtClean="0"/>
                        <a:t>, </a:t>
                      </a:r>
                      <a:r>
                        <a:rPr lang="en-US" b="1" baseline="0" dirty="0" err="1" smtClean="0"/>
                        <a:t>ransomeware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Launcher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Malicious</a:t>
                      </a:r>
                      <a:r>
                        <a:rPr lang="en-US" baseline="0" dirty="0" smtClean="0"/>
                        <a:t> program used to launch other malicious programs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Rootkit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Malware that conceals</a:t>
                      </a:r>
                      <a:r>
                        <a:rPr lang="en-US" b="1" baseline="0" dirty="0" smtClean="0"/>
                        <a:t> the existence of other code, RAT (remote access Trojan)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Scareware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Frightens</a:t>
                      </a:r>
                      <a:r>
                        <a:rPr lang="en-US" baseline="0" dirty="0" smtClean="0"/>
                        <a:t> a user into buying something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Spam-sending</a:t>
                      </a:r>
                      <a:r>
                        <a:rPr lang="en-US" baseline="0" dirty="0" smtClean="0"/>
                        <a:t> malware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Attacker rents machine to spammers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Worms or Viruses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Malicious code that can</a:t>
                      </a:r>
                      <a:r>
                        <a:rPr lang="en-US" b="1" baseline="0" dirty="0" smtClean="0"/>
                        <a:t> copy itself and infect additional computers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FC23BC9-38C6-47D7-9ABB-879315865BC4}" type="slidenum">
              <a:rPr lang="en-US" smtClean="0"/>
              <a:t>6</a:t>
            </a:fld>
            <a:endParaRPr lang="en-US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706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Malware Analysis – Static vs Dynamic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AFC23BC9-38C6-47D7-9ABB-879315865BC4}" type="slidenum">
              <a:rPr lang="en-US" smtClean="0"/>
              <a:t>7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Static Analysis – examines malware without running it</a:t>
            </a:r>
          </a:p>
          <a:p>
            <a:pPr lvl="1"/>
            <a:r>
              <a:rPr lang="en-US" dirty="0" smtClean="0"/>
              <a:t>Quick and easy, but fails for advanced malware and can miss important behavior</a:t>
            </a:r>
          </a:p>
          <a:p>
            <a:pPr lvl="1"/>
            <a:r>
              <a:rPr lang="en-US" dirty="0" smtClean="0"/>
              <a:t>Tools: </a:t>
            </a:r>
            <a:r>
              <a:rPr lang="en-US" dirty="0" err="1" smtClean="0"/>
              <a:t>VirusTotal</a:t>
            </a:r>
            <a:r>
              <a:rPr lang="en-US" dirty="0" smtClean="0"/>
              <a:t>, strings, disassemblers </a:t>
            </a:r>
          </a:p>
          <a:p>
            <a:pPr lvl="1"/>
            <a:endParaRPr lang="en-US" dirty="0"/>
          </a:p>
          <a:p>
            <a:r>
              <a:rPr lang="en-US" dirty="0" smtClean="0"/>
              <a:t>Dynamic Analysis – run malware and monitor its effect</a:t>
            </a:r>
          </a:p>
          <a:p>
            <a:pPr lvl="1"/>
            <a:r>
              <a:rPr lang="en-US" dirty="0" smtClean="0"/>
              <a:t>Easy, but requires a safe test environment. Not effective on all malware</a:t>
            </a:r>
          </a:p>
          <a:p>
            <a:pPr lvl="1"/>
            <a:r>
              <a:rPr lang="en-US" dirty="0" smtClean="0"/>
              <a:t>Tools: </a:t>
            </a:r>
            <a:r>
              <a:rPr lang="en-US" dirty="0" err="1" smtClean="0"/>
              <a:t>RegShot</a:t>
            </a:r>
            <a:r>
              <a:rPr lang="en-US" dirty="0" smtClean="0"/>
              <a:t>, Process Monitor, Process Hacker, </a:t>
            </a:r>
            <a:r>
              <a:rPr lang="en-US" dirty="0" err="1" smtClean="0"/>
              <a:t>CaptureBAT</a:t>
            </a:r>
            <a:endParaRPr lang="en-US" dirty="0" smtClean="0"/>
          </a:p>
          <a:p>
            <a:pPr lvl="1"/>
            <a:r>
              <a:rPr lang="en-US" dirty="0" smtClean="0"/>
              <a:t>RAM Analysis: </a:t>
            </a:r>
            <a:r>
              <a:rPr lang="en-US" dirty="0" err="1" smtClean="0"/>
              <a:t>Mandiant</a:t>
            </a:r>
            <a:r>
              <a:rPr lang="en-US" dirty="0" smtClean="0"/>
              <a:t> Redline and Volatility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 </a:t>
            </a:r>
            <a:r>
              <a:rPr lang="en-US" b="1" dirty="0" err="1" smtClean="0">
                <a:sym typeface="Wingdings" panose="05000000000000000000" pitchFamily="2" charset="2"/>
              </a:rPr>
              <a:t>AZSecure</a:t>
            </a:r>
            <a:r>
              <a:rPr lang="en-US" b="1" dirty="0" smtClean="0">
                <a:sym typeface="Wingdings" panose="05000000000000000000" pitchFamily="2" charset="2"/>
              </a:rPr>
              <a:t> Hacker Assets Portal contains malware (source code), tutorials, and attachments shared in the international hacker community.</a:t>
            </a:r>
            <a:endParaRPr lang="en-US" b="1" dirty="0" smtClean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88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551</Words>
  <Application>Microsoft Office PowerPoint</Application>
  <PresentationFormat>Widescreen</PresentationFormat>
  <Paragraphs>105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Cyber Threat  Intelligence</vt:lpstr>
      <vt:lpstr>Module Objectives</vt:lpstr>
      <vt:lpstr>Fundamental CTI </vt:lpstr>
      <vt:lpstr>CTI process</vt:lpstr>
      <vt:lpstr>Popular CTI Analytics</vt:lpstr>
      <vt:lpstr>Malware Analysis – Types of Malware</vt:lpstr>
      <vt:lpstr>Malware Analysis – Static vs Dynamic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Threat  Intelligence</dc:title>
  <dc:creator>Chen, Hsinchun - (hsinchun)</dc:creator>
  <cp:lastModifiedBy>Chen, Hsinchun - (hsinchun)</cp:lastModifiedBy>
  <cp:revision>6</cp:revision>
  <dcterms:created xsi:type="dcterms:W3CDTF">2019-02-18T23:14:24Z</dcterms:created>
  <dcterms:modified xsi:type="dcterms:W3CDTF">2019-02-20T16:06:44Z</dcterms:modified>
</cp:coreProperties>
</file>

<file path=docProps/thumbnail.jpeg>
</file>